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rawing1.xml" ContentType="application/vnd.ms-office.drawingml.diagramDrawing+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Default Extension="gif" ContentType="image/gif"/>
  <Override PartName="/ppt/diagrams/layout2.xml" ContentType="application/vnd.openxmlformats-officedocument.drawingml.diagramLayout+xml"/>
  <Default Extension="vml" ContentType="application/vnd.openxmlformats-officedocument.vmlDrawing"/>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notesSlides/notesSlide3.xml" ContentType="application/vnd.openxmlformats-officedocument.presentationml.notesSlide+xml"/>
  <Default Extension="bin" ContentType="application/vnd.openxmlformats-officedocument.oleObject"/>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12"/>
  </p:notesMasterIdLst>
  <p:handoutMasterIdLst>
    <p:handoutMasterId r:id="rId13"/>
  </p:handoutMasterIdLst>
  <p:sldIdLst>
    <p:sldId id="425" r:id="rId2"/>
    <p:sldId id="464" r:id="rId3"/>
    <p:sldId id="463" r:id="rId4"/>
    <p:sldId id="465" r:id="rId5"/>
    <p:sldId id="466" r:id="rId6"/>
    <p:sldId id="467" r:id="rId7"/>
    <p:sldId id="468" r:id="rId8"/>
    <p:sldId id="469" r:id="rId9"/>
    <p:sldId id="470" r:id="rId10"/>
    <p:sldId id="471" r:id="rId11"/>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00"/>
    <a:srgbClr val="0033CC"/>
    <a:srgbClr val="82826B"/>
    <a:srgbClr val="C1C2B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autoAdjust="0"/>
    <p:restoredTop sz="94671" autoAdjust="0"/>
  </p:normalViewPr>
  <p:slideViewPr>
    <p:cSldViewPr>
      <p:cViewPr>
        <p:scale>
          <a:sx n="75" d="100"/>
          <a:sy n="75" d="100"/>
        </p:scale>
        <p:origin x="-678" y="1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6" d="100"/>
          <a:sy n="56" d="100"/>
        </p:scale>
        <p:origin x="2022"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036B69-2A50-4A47-B717-E31E8F7F0782}" type="doc">
      <dgm:prSet loTypeId="urn:microsoft.com/office/officeart/2005/8/layout/chevron2" loCatId="process" qsTypeId="urn:microsoft.com/office/officeart/2005/8/quickstyle/simple1" qsCatId="simple" csTypeId="urn:microsoft.com/office/officeart/2005/8/colors/colorful5" csCatId="colorful" phldr="1"/>
      <dgm:spPr/>
      <dgm:t>
        <a:bodyPr/>
        <a:lstStyle/>
        <a:p>
          <a:endParaRPr lang="en-US"/>
        </a:p>
      </dgm:t>
    </dgm:pt>
    <dgm:pt modelId="{80549879-0543-4BD7-B243-7FEC0BE56C86}">
      <dgm:prSet phldrT="[Texto]"/>
      <dgm:spPr/>
      <dgm:t>
        <a:bodyPr/>
        <a:lstStyle/>
        <a:p>
          <a:r>
            <a:rPr lang="en-US" dirty="0"/>
            <a:t>TRL5</a:t>
          </a:r>
        </a:p>
      </dgm:t>
    </dgm:pt>
    <dgm:pt modelId="{426E801A-83B3-4C1D-BB69-01BAC07BFDB3}" type="parTrans" cxnId="{5EC70A32-5478-43E5-9B84-4FABA9E1F05D}">
      <dgm:prSet/>
      <dgm:spPr/>
      <dgm:t>
        <a:bodyPr/>
        <a:lstStyle/>
        <a:p>
          <a:endParaRPr lang="en-US"/>
        </a:p>
      </dgm:t>
    </dgm:pt>
    <dgm:pt modelId="{4EDC758A-12E9-4BAD-89F8-1622914D81BE}" type="sibTrans" cxnId="{5EC70A32-5478-43E5-9B84-4FABA9E1F05D}">
      <dgm:prSet/>
      <dgm:spPr/>
      <dgm:t>
        <a:bodyPr/>
        <a:lstStyle/>
        <a:p>
          <a:endParaRPr lang="en-US"/>
        </a:p>
      </dgm:t>
    </dgm:pt>
    <dgm:pt modelId="{18BCA35B-94A5-41A9-AB8A-1D4E254B0006}">
      <dgm:prSet phldrT="[Texto]"/>
      <dgm:spPr/>
      <dgm:t>
        <a:bodyPr/>
        <a:lstStyle/>
        <a:p>
          <a:endParaRPr lang="en-US" dirty="0"/>
        </a:p>
      </dgm:t>
    </dgm:pt>
    <dgm:pt modelId="{36792205-0DF1-4C77-BCDE-E20CA0186C4C}" type="parTrans" cxnId="{4DDD2A25-7D86-4DBD-BD10-29E97A7EB5A9}">
      <dgm:prSet/>
      <dgm:spPr/>
      <dgm:t>
        <a:bodyPr/>
        <a:lstStyle/>
        <a:p>
          <a:endParaRPr lang="en-US"/>
        </a:p>
      </dgm:t>
    </dgm:pt>
    <dgm:pt modelId="{BBC54A0C-B446-40C3-85CF-644F6FFC2AE1}" type="sibTrans" cxnId="{4DDD2A25-7D86-4DBD-BD10-29E97A7EB5A9}">
      <dgm:prSet/>
      <dgm:spPr/>
      <dgm:t>
        <a:bodyPr/>
        <a:lstStyle/>
        <a:p>
          <a:endParaRPr lang="en-US"/>
        </a:p>
      </dgm:t>
    </dgm:pt>
    <dgm:pt modelId="{E83C981D-FCEA-4A0B-9720-F7CBA51FE8C3}">
      <dgm:prSet phldrT="[Texto]"/>
      <dgm:spPr>
        <a:solidFill>
          <a:srgbClr val="CCFF33"/>
        </a:solidFill>
        <a:ln>
          <a:solidFill>
            <a:srgbClr val="CCFF33"/>
          </a:solidFill>
        </a:ln>
      </dgm:spPr>
      <dgm:t>
        <a:bodyPr/>
        <a:lstStyle/>
        <a:p>
          <a:r>
            <a:rPr lang="en-US" dirty="0"/>
            <a:t>TRL6</a:t>
          </a:r>
        </a:p>
      </dgm:t>
    </dgm:pt>
    <dgm:pt modelId="{B9AB586B-6922-4B62-B8BC-E631683E470F}" type="parTrans" cxnId="{A4935309-CAD6-463F-9029-9992F37A8E41}">
      <dgm:prSet/>
      <dgm:spPr/>
      <dgm:t>
        <a:bodyPr/>
        <a:lstStyle/>
        <a:p>
          <a:endParaRPr lang="en-US"/>
        </a:p>
      </dgm:t>
    </dgm:pt>
    <dgm:pt modelId="{3A01365D-D6A0-49B7-B525-1E9BDFBDA874}" type="sibTrans" cxnId="{A4935309-CAD6-463F-9029-9992F37A8E41}">
      <dgm:prSet/>
      <dgm:spPr/>
      <dgm:t>
        <a:bodyPr/>
        <a:lstStyle/>
        <a:p>
          <a:endParaRPr lang="en-US"/>
        </a:p>
      </dgm:t>
    </dgm:pt>
    <dgm:pt modelId="{01DB5B3C-9221-466F-AA40-7E19FFA4BEA8}">
      <dgm:prSet phldrT="[Texto]"/>
      <dgm:spPr>
        <a:ln>
          <a:solidFill>
            <a:srgbClr val="CCFF33"/>
          </a:solidFill>
        </a:ln>
      </dgm:spPr>
      <dgm:t>
        <a:bodyPr/>
        <a:lstStyle/>
        <a:p>
          <a:endParaRPr lang="en-US" dirty="0"/>
        </a:p>
      </dgm:t>
    </dgm:pt>
    <dgm:pt modelId="{5EF8C63E-01BD-4D37-8959-8BD323E8EA7F}" type="parTrans" cxnId="{4C92657B-AEEC-47FD-8793-ED1D783778A0}">
      <dgm:prSet/>
      <dgm:spPr/>
      <dgm:t>
        <a:bodyPr/>
        <a:lstStyle/>
        <a:p>
          <a:endParaRPr lang="en-US"/>
        </a:p>
      </dgm:t>
    </dgm:pt>
    <dgm:pt modelId="{ABD1B016-DA40-43B2-B385-F6CE0088DD7D}" type="sibTrans" cxnId="{4C92657B-AEEC-47FD-8793-ED1D783778A0}">
      <dgm:prSet/>
      <dgm:spPr/>
      <dgm:t>
        <a:bodyPr/>
        <a:lstStyle/>
        <a:p>
          <a:endParaRPr lang="en-US"/>
        </a:p>
      </dgm:t>
    </dgm:pt>
    <dgm:pt modelId="{1E1F4175-89A1-48EC-ADFF-32CD3984273C}">
      <dgm:prSet phldrT="[Texto]"/>
      <dgm:spPr>
        <a:solidFill>
          <a:srgbClr val="F79646"/>
        </a:solidFill>
      </dgm:spPr>
      <dgm:t>
        <a:bodyPr/>
        <a:lstStyle/>
        <a:p>
          <a:r>
            <a:rPr lang="en-US" dirty="0"/>
            <a:t>TRL7</a:t>
          </a:r>
        </a:p>
      </dgm:t>
    </dgm:pt>
    <dgm:pt modelId="{DB542FEC-683E-47C1-B6EB-D2F858DDC914}" type="parTrans" cxnId="{3E636513-7F9B-4EB8-BA74-55F3FB124FF5}">
      <dgm:prSet/>
      <dgm:spPr/>
      <dgm:t>
        <a:bodyPr/>
        <a:lstStyle/>
        <a:p>
          <a:endParaRPr lang="en-US"/>
        </a:p>
      </dgm:t>
    </dgm:pt>
    <dgm:pt modelId="{D839513B-E9FC-4B8E-9739-B14FA8CD3CC5}" type="sibTrans" cxnId="{3E636513-7F9B-4EB8-BA74-55F3FB124FF5}">
      <dgm:prSet/>
      <dgm:spPr/>
      <dgm:t>
        <a:bodyPr/>
        <a:lstStyle/>
        <a:p>
          <a:endParaRPr lang="en-US"/>
        </a:p>
      </dgm:t>
    </dgm:pt>
    <dgm:pt modelId="{0C0D9FBB-375B-426B-ABF3-82BB46CCA93F}">
      <dgm:prSet phldrT="[Texto]"/>
      <dgm:spPr/>
      <dgm:t>
        <a:bodyPr/>
        <a:lstStyle/>
        <a:p>
          <a:r>
            <a:rPr lang="en-US" dirty="0"/>
            <a:t>TRL4</a:t>
          </a:r>
        </a:p>
      </dgm:t>
    </dgm:pt>
    <dgm:pt modelId="{9AE7B71D-79FE-4C27-9289-C9D2271826CE}" type="parTrans" cxnId="{D8A3DD3D-2B11-45E0-9A37-EBDF806AFF1A}">
      <dgm:prSet/>
      <dgm:spPr/>
      <dgm:t>
        <a:bodyPr/>
        <a:lstStyle/>
        <a:p>
          <a:endParaRPr lang="en-US"/>
        </a:p>
      </dgm:t>
    </dgm:pt>
    <dgm:pt modelId="{6DD2BD84-69E8-4BF0-83C4-464FF72E7A4C}" type="sibTrans" cxnId="{D8A3DD3D-2B11-45E0-9A37-EBDF806AFF1A}">
      <dgm:prSet/>
      <dgm:spPr/>
      <dgm:t>
        <a:bodyPr/>
        <a:lstStyle/>
        <a:p>
          <a:endParaRPr lang="en-US"/>
        </a:p>
      </dgm:t>
    </dgm:pt>
    <dgm:pt modelId="{75743606-4D49-4A93-AD6B-0C14E4FC9B74}">
      <dgm:prSet phldrT="[Texto]"/>
      <dgm:spPr>
        <a:solidFill>
          <a:schemeClr val="bg1"/>
        </a:solidFill>
        <a:ln>
          <a:solidFill>
            <a:schemeClr val="bg1"/>
          </a:solidFill>
        </a:ln>
      </dgm:spPr>
      <dgm:t>
        <a:bodyPr/>
        <a:lstStyle/>
        <a:p>
          <a:r>
            <a:rPr lang="en-US" dirty="0"/>
            <a:t>TRL3</a:t>
          </a:r>
        </a:p>
      </dgm:t>
    </dgm:pt>
    <dgm:pt modelId="{373E0EAC-0779-4FA9-84B7-8337D9E5E23A}" type="sibTrans" cxnId="{C57916F0-D9A6-49F0-B0C5-69C63B17B8AB}">
      <dgm:prSet/>
      <dgm:spPr/>
      <dgm:t>
        <a:bodyPr/>
        <a:lstStyle/>
        <a:p>
          <a:endParaRPr lang="en-US"/>
        </a:p>
      </dgm:t>
    </dgm:pt>
    <dgm:pt modelId="{0F07B283-AA8E-42B0-A096-D50FF97B3273}" type="parTrans" cxnId="{C57916F0-D9A6-49F0-B0C5-69C63B17B8AB}">
      <dgm:prSet/>
      <dgm:spPr/>
      <dgm:t>
        <a:bodyPr/>
        <a:lstStyle/>
        <a:p>
          <a:endParaRPr lang="en-US"/>
        </a:p>
      </dgm:t>
    </dgm:pt>
    <dgm:pt modelId="{2E197F65-06F9-44AA-8B86-D2BE2EB8ED8B}" type="pres">
      <dgm:prSet presAssocID="{22036B69-2A50-4A47-B717-E31E8F7F0782}" presName="linearFlow" presStyleCnt="0">
        <dgm:presLayoutVars>
          <dgm:dir/>
          <dgm:animLvl val="lvl"/>
          <dgm:resizeHandles val="exact"/>
        </dgm:presLayoutVars>
      </dgm:prSet>
      <dgm:spPr/>
      <dgm:t>
        <a:bodyPr/>
        <a:lstStyle/>
        <a:p>
          <a:endParaRPr lang="en-GB"/>
        </a:p>
      </dgm:t>
    </dgm:pt>
    <dgm:pt modelId="{84BE422B-8C8D-4D6C-9CDF-78F79A353C14}" type="pres">
      <dgm:prSet presAssocID="{75743606-4D49-4A93-AD6B-0C14E4FC9B74}" presName="composite" presStyleCnt="0"/>
      <dgm:spPr/>
    </dgm:pt>
    <dgm:pt modelId="{1FAEBDE5-5AEC-44E0-8731-A66E087ED469}" type="pres">
      <dgm:prSet presAssocID="{75743606-4D49-4A93-AD6B-0C14E4FC9B74}" presName="parentText" presStyleLbl="alignNode1" presStyleIdx="0" presStyleCnt="5">
        <dgm:presLayoutVars>
          <dgm:chMax val="1"/>
          <dgm:bulletEnabled val="1"/>
        </dgm:presLayoutVars>
      </dgm:prSet>
      <dgm:spPr/>
      <dgm:t>
        <a:bodyPr/>
        <a:lstStyle/>
        <a:p>
          <a:endParaRPr lang="en-GB"/>
        </a:p>
      </dgm:t>
    </dgm:pt>
    <dgm:pt modelId="{7282333A-F09F-486D-853E-4307E69EB2D2}" type="pres">
      <dgm:prSet presAssocID="{75743606-4D49-4A93-AD6B-0C14E4FC9B74}" presName="descendantText" presStyleLbl="alignAcc1" presStyleIdx="0" presStyleCnt="5">
        <dgm:presLayoutVars>
          <dgm:bulletEnabled val="1"/>
        </dgm:presLayoutVars>
      </dgm:prSet>
      <dgm:spPr>
        <a:ln>
          <a:solidFill>
            <a:schemeClr val="bg1"/>
          </a:solidFill>
        </a:ln>
      </dgm:spPr>
    </dgm:pt>
    <dgm:pt modelId="{692194E1-AEAA-4A7F-9B03-BB1646CD2544}" type="pres">
      <dgm:prSet presAssocID="{373E0EAC-0779-4FA9-84B7-8337D9E5E23A}" presName="sp" presStyleCnt="0"/>
      <dgm:spPr/>
    </dgm:pt>
    <dgm:pt modelId="{B6417BFF-B5C7-4208-B051-8DCD037101F4}" type="pres">
      <dgm:prSet presAssocID="{0C0D9FBB-375B-426B-ABF3-82BB46CCA93F}" presName="composite" presStyleCnt="0"/>
      <dgm:spPr/>
    </dgm:pt>
    <dgm:pt modelId="{2327FC0B-D7A9-479A-B3EC-62B889795B4D}" type="pres">
      <dgm:prSet presAssocID="{0C0D9FBB-375B-426B-ABF3-82BB46CCA93F}" presName="parentText" presStyleLbl="alignNode1" presStyleIdx="1" presStyleCnt="5">
        <dgm:presLayoutVars>
          <dgm:chMax val="1"/>
          <dgm:bulletEnabled val="1"/>
        </dgm:presLayoutVars>
      </dgm:prSet>
      <dgm:spPr/>
      <dgm:t>
        <a:bodyPr/>
        <a:lstStyle/>
        <a:p>
          <a:endParaRPr lang="en-GB"/>
        </a:p>
      </dgm:t>
    </dgm:pt>
    <dgm:pt modelId="{A8FC5E9E-19B1-4753-B164-67054EAD089E}" type="pres">
      <dgm:prSet presAssocID="{0C0D9FBB-375B-426B-ABF3-82BB46CCA93F}" presName="descendantText" presStyleLbl="alignAcc1" presStyleIdx="1" presStyleCnt="5">
        <dgm:presLayoutVars>
          <dgm:bulletEnabled val="1"/>
        </dgm:presLayoutVars>
      </dgm:prSet>
      <dgm:spPr/>
    </dgm:pt>
    <dgm:pt modelId="{FE1746A7-B850-4B7A-8438-EC16F71FF4E0}" type="pres">
      <dgm:prSet presAssocID="{6DD2BD84-69E8-4BF0-83C4-464FF72E7A4C}" presName="sp" presStyleCnt="0"/>
      <dgm:spPr/>
    </dgm:pt>
    <dgm:pt modelId="{DFD23259-9337-4D40-9C5C-D501349C1F17}" type="pres">
      <dgm:prSet presAssocID="{80549879-0543-4BD7-B243-7FEC0BE56C86}" presName="composite" presStyleCnt="0"/>
      <dgm:spPr/>
    </dgm:pt>
    <dgm:pt modelId="{C3EA7FF2-589C-48A0-A64B-AA8369C07991}" type="pres">
      <dgm:prSet presAssocID="{80549879-0543-4BD7-B243-7FEC0BE56C86}" presName="parentText" presStyleLbl="alignNode1" presStyleIdx="2" presStyleCnt="5">
        <dgm:presLayoutVars>
          <dgm:chMax val="1"/>
          <dgm:bulletEnabled val="1"/>
        </dgm:presLayoutVars>
      </dgm:prSet>
      <dgm:spPr/>
      <dgm:t>
        <a:bodyPr/>
        <a:lstStyle/>
        <a:p>
          <a:endParaRPr lang="en-GB"/>
        </a:p>
      </dgm:t>
    </dgm:pt>
    <dgm:pt modelId="{073C33A7-16CD-4032-8414-314E023E617A}" type="pres">
      <dgm:prSet presAssocID="{80549879-0543-4BD7-B243-7FEC0BE56C86}" presName="descendantText" presStyleLbl="alignAcc1" presStyleIdx="2" presStyleCnt="5">
        <dgm:presLayoutVars>
          <dgm:bulletEnabled val="1"/>
        </dgm:presLayoutVars>
      </dgm:prSet>
      <dgm:spPr/>
      <dgm:t>
        <a:bodyPr/>
        <a:lstStyle/>
        <a:p>
          <a:endParaRPr lang="en-GB"/>
        </a:p>
      </dgm:t>
    </dgm:pt>
    <dgm:pt modelId="{3F67B940-C2C8-48B1-87D0-57B0E941FDE4}" type="pres">
      <dgm:prSet presAssocID="{4EDC758A-12E9-4BAD-89F8-1622914D81BE}" presName="sp" presStyleCnt="0"/>
      <dgm:spPr/>
    </dgm:pt>
    <dgm:pt modelId="{E83CB595-DFEB-4592-8839-AE06A6AA8415}" type="pres">
      <dgm:prSet presAssocID="{E83C981D-FCEA-4A0B-9720-F7CBA51FE8C3}" presName="composite" presStyleCnt="0"/>
      <dgm:spPr/>
    </dgm:pt>
    <dgm:pt modelId="{5D78B26A-D13D-4E7C-8887-5259F8797A06}" type="pres">
      <dgm:prSet presAssocID="{E83C981D-FCEA-4A0B-9720-F7CBA51FE8C3}" presName="parentText" presStyleLbl="alignNode1" presStyleIdx="3" presStyleCnt="5">
        <dgm:presLayoutVars>
          <dgm:chMax val="1"/>
          <dgm:bulletEnabled val="1"/>
        </dgm:presLayoutVars>
      </dgm:prSet>
      <dgm:spPr/>
      <dgm:t>
        <a:bodyPr/>
        <a:lstStyle/>
        <a:p>
          <a:endParaRPr lang="en-GB"/>
        </a:p>
      </dgm:t>
    </dgm:pt>
    <dgm:pt modelId="{EF4215E5-CD50-4A43-860C-DFEBA492ACF2}" type="pres">
      <dgm:prSet presAssocID="{E83C981D-FCEA-4A0B-9720-F7CBA51FE8C3}" presName="descendantText" presStyleLbl="alignAcc1" presStyleIdx="3" presStyleCnt="5">
        <dgm:presLayoutVars>
          <dgm:bulletEnabled val="1"/>
        </dgm:presLayoutVars>
      </dgm:prSet>
      <dgm:spPr/>
      <dgm:t>
        <a:bodyPr/>
        <a:lstStyle/>
        <a:p>
          <a:endParaRPr lang="en-GB"/>
        </a:p>
      </dgm:t>
    </dgm:pt>
    <dgm:pt modelId="{3253D4B1-FB64-4D7D-A5EB-62F643E3425D}" type="pres">
      <dgm:prSet presAssocID="{3A01365D-D6A0-49B7-B525-1E9BDFBDA874}" presName="sp" presStyleCnt="0"/>
      <dgm:spPr/>
    </dgm:pt>
    <dgm:pt modelId="{F459A57E-A7A1-41CB-B146-DE2E35C514BA}" type="pres">
      <dgm:prSet presAssocID="{1E1F4175-89A1-48EC-ADFF-32CD3984273C}" presName="composite" presStyleCnt="0"/>
      <dgm:spPr/>
    </dgm:pt>
    <dgm:pt modelId="{41ADC466-9819-4156-9E31-9186065E9712}" type="pres">
      <dgm:prSet presAssocID="{1E1F4175-89A1-48EC-ADFF-32CD3984273C}" presName="parentText" presStyleLbl="alignNode1" presStyleIdx="4" presStyleCnt="5">
        <dgm:presLayoutVars>
          <dgm:chMax val="1"/>
          <dgm:bulletEnabled val="1"/>
        </dgm:presLayoutVars>
      </dgm:prSet>
      <dgm:spPr/>
      <dgm:t>
        <a:bodyPr/>
        <a:lstStyle/>
        <a:p>
          <a:endParaRPr lang="en-GB"/>
        </a:p>
      </dgm:t>
    </dgm:pt>
    <dgm:pt modelId="{C2CD2EAA-29B6-4F62-8671-F8A95A12025E}" type="pres">
      <dgm:prSet presAssocID="{1E1F4175-89A1-48EC-ADFF-32CD3984273C}" presName="descendantText" presStyleLbl="alignAcc1" presStyleIdx="4" presStyleCnt="5">
        <dgm:presLayoutVars>
          <dgm:bulletEnabled val="1"/>
        </dgm:presLayoutVars>
      </dgm:prSet>
      <dgm:spPr/>
    </dgm:pt>
  </dgm:ptLst>
  <dgm:cxnLst>
    <dgm:cxn modelId="{A4935309-CAD6-463F-9029-9992F37A8E41}" srcId="{22036B69-2A50-4A47-B717-E31E8F7F0782}" destId="{E83C981D-FCEA-4A0B-9720-F7CBA51FE8C3}" srcOrd="3" destOrd="0" parTransId="{B9AB586B-6922-4B62-B8BC-E631683E470F}" sibTransId="{3A01365D-D6A0-49B7-B525-1E9BDFBDA874}"/>
    <dgm:cxn modelId="{D2958066-9DE0-41C9-BBD4-6EE5A9E0E7B7}" type="presOf" srcId="{1E1F4175-89A1-48EC-ADFF-32CD3984273C}" destId="{41ADC466-9819-4156-9E31-9186065E9712}" srcOrd="0" destOrd="0" presId="urn:microsoft.com/office/officeart/2005/8/layout/chevron2"/>
    <dgm:cxn modelId="{39884E31-5C6B-4BDA-BBB0-C980D41D0C7E}" type="presOf" srcId="{80549879-0543-4BD7-B243-7FEC0BE56C86}" destId="{C3EA7FF2-589C-48A0-A64B-AA8369C07991}" srcOrd="0" destOrd="0" presId="urn:microsoft.com/office/officeart/2005/8/layout/chevron2"/>
    <dgm:cxn modelId="{4DDD2A25-7D86-4DBD-BD10-29E97A7EB5A9}" srcId="{80549879-0543-4BD7-B243-7FEC0BE56C86}" destId="{18BCA35B-94A5-41A9-AB8A-1D4E254B0006}" srcOrd="0" destOrd="0" parTransId="{36792205-0DF1-4C77-BCDE-E20CA0186C4C}" sibTransId="{BBC54A0C-B446-40C3-85CF-644F6FFC2AE1}"/>
    <dgm:cxn modelId="{C57916F0-D9A6-49F0-B0C5-69C63B17B8AB}" srcId="{22036B69-2A50-4A47-B717-E31E8F7F0782}" destId="{75743606-4D49-4A93-AD6B-0C14E4FC9B74}" srcOrd="0" destOrd="0" parTransId="{0F07B283-AA8E-42B0-A096-D50FF97B3273}" sibTransId="{373E0EAC-0779-4FA9-84B7-8337D9E5E23A}"/>
    <dgm:cxn modelId="{D8A3DD3D-2B11-45E0-9A37-EBDF806AFF1A}" srcId="{22036B69-2A50-4A47-B717-E31E8F7F0782}" destId="{0C0D9FBB-375B-426B-ABF3-82BB46CCA93F}" srcOrd="1" destOrd="0" parTransId="{9AE7B71D-79FE-4C27-9289-C9D2271826CE}" sibTransId="{6DD2BD84-69E8-4BF0-83C4-464FF72E7A4C}"/>
    <dgm:cxn modelId="{4608D0EE-2C5E-46FD-9891-EE29C19DD26D}" type="presOf" srcId="{22036B69-2A50-4A47-B717-E31E8F7F0782}" destId="{2E197F65-06F9-44AA-8B86-D2BE2EB8ED8B}" srcOrd="0" destOrd="0" presId="urn:microsoft.com/office/officeart/2005/8/layout/chevron2"/>
    <dgm:cxn modelId="{4C92657B-AEEC-47FD-8793-ED1D783778A0}" srcId="{E83C981D-FCEA-4A0B-9720-F7CBA51FE8C3}" destId="{01DB5B3C-9221-466F-AA40-7E19FFA4BEA8}" srcOrd="0" destOrd="0" parTransId="{5EF8C63E-01BD-4D37-8959-8BD323E8EA7F}" sibTransId="{ABD1B016-DA40-43B2-B385-F6CE0088DD7D}"/>
    <dgm:cxn modelId="{97A46244-494F-4E10-BE69-3F46BE036A28}" type="presOf" srcId="{18BCA35B-94A5-41A9-AB8A-1D4E254B0006}" destId="{073C33A7-16CD-4032-8414-314E023E617A}" srcOrd="0" destOrd="0" presId="urn:microsoft.com/office/officeart/2005/8/layout/chevron2"/>
    <dgm:cxn modelId="{253A7FE7-4EBC-4E99-A5DB-F88E378069A0}" type="presOf" srcId="{75743606-4D49-4A93-AD6B-0C14E4FC9B74}" destId="{1FAEBDE5-5AEC-44E0-8731-A66E087ED469}" srcOrd="0" destOrd="0" presId="urn:microsoft.com/office/officeart/2005/8/layout/chevron2"/>
    <dgm:cxn modelId="{01573E00-4191-4001-8EB2-B2A13A7A3139}" type="presOf" srcId="{0C0D9FBB-375B-426B-ABF3-82BB46CCA93F}" destId="{2327FC0B-D7A9-479A-B3EC-62B889795B4D}" srcOrd="0" destOrd="0" presId="urn:microsoft.com/office/officeart/2005/8/layout/chevron2"/>
    <dgm:cxn modelId="{5EC70A32-5478-43E5-9B84-4FABA9E1F05D}" srcId="{22036B69-2A50-4A47-B717-E31E8F7F0782}" destId="{80549879-0543-4BD7-B243-7FEC0BE56C86}" srcOrd="2" destOrd="0" parTransId="{426E801A-83B3-4C1D-BB69-01BAC07BFDB3}" sibTransId="{4EDC758A-12E9-4BAD-89F8-1622914D81BE}"/>
    <dgm:cxn modelId="{3E636513-7F9B-4EB8-BA74-55F3FB124FF5}" srcId="{22036B69-2A50-4A47-B717-E31E8F7F0782}" destId="{1E1F4175-89A1-48EC-ADFF-32CD3984273C}" srcOrd="4" destOrd="0" parTransId="{DB542FEC-683E-47C1-B6EB-D2F858DDC914}" sibTransId="{D839513B-E9FC-4B8E-9739-B14FA8CD3CC5}"/>
    <dgm:cxn modelId="{28D976AB-CA01-4051-B5D7-3FEF523A20E9}" type="presOf" srcId="{E83C981D-FCEA-4A0B-9720-F7CBA51FE8C3}" destId="{5D78B26A-D13D-4E7C-8887-5259F8797A06}" srcOrd="0" destOrd="0" presId="urn:microsoft.com/office/officeart/2005/8/layout/chevron2"/>
    <dgm:cxn modelId="{BFF27C4E-E598-456E-BC08-A121940BFEFA}" type="presOf" srcId="{01DB5B3C-9221-466F-AA40-7E19FFA4BEA8}" destId="{EF4215E5-CD50-4A43-860C-DFEBA492ACF2}" srcOrd="0" destOrd="0" presId="urn:microsoft.com/office/officeart/2005/8/layout/chevron2"/>
    <dgm:cxn modelId="{EC2E074A-46C8-4C69-A0BA-2171196BF2C3}" type="presParOf" srcId="{2E197F65-06F9-44AA-8B86-D2BE2EB8ED8B}" destId="{84BE422B-8C8D-4D6C-9CDF-78F79A353C14}" srcOrd="0" destOrd="0" presId="urn:microsoft.com/office/officeart/2005/8/layout/chevron2"/>
    <dgm:cxn modelId="{C30CC0E4-8D89-4A8D-8459-CB869258235A}" type="presParOf" srcId="{84BE422B-8C8D-4D6C-9CDF-78F79A353C14}" destId="{1FAEBDE5-5AEC-44E0-8731-A66E087ED469}" srcOrd="0" destOrd="0" presId="urn:microsoft.com/office/officeart/2005/8/layout/chevron2"/>
    <dgm:cxn modelId="{D2A9D42F-D1F0-4E56-835D-88959E6A9863}" type="presParOf" srcId="{84BE422B-8C8D-4D6C-9CDF-78F79A353C14}" destId="{7282333A-F09F-486D-853E-4307E69EB2D2}" srcOrd="1" destOrd="0" presId="urn:microsoft.com/office/officeart/2005/8/layout/chevron2"/>
    <dgm:cxn modelId="{41E0372C-4AE2-47BD-9716-5631F9F957B7}" type="presParOf" srcId="{2E197F65-06F9-44AA-8B86-D2BE2EB8ED8B}" destId="{692194E1-AEAA-4A7F-9B03-BB1646CD2544}" srcOrd="1" destOrd="0" presId="urn:microsoft.com/office/officeart/2005/8/layout/chevron2"/>
    <dgm:cxn modelId="{9818F193-91C0-4B74-8A26-E1BDB82C9FF2}" type="presParOf" srcId="{2E197F65-06F9-44AA-8B86-D2BE2EB8ED8B}" destId="{B6417BFF-B5C7-4208-B051-8DCD037101F4}" srcOrd="2" destOrd="0" presId="urn:microsoft.com/office/officeart/2005/8/layout/chevron2"/>
    <dgm:cxn modelId="{EE859F0C-DD6D-4427-8DA3-F9FD7B5DDF75}" type="presParOf" srcId="{B6417BFF-B5C7-4208-B051-8DCD037101F4}" destId="{2327FC0B-D7A9-479A-B3EC-62B889795B4D}" srcOrd="0" destOrd="0" presId="urn:microsoft.com/office/officeart/2005/8/layout/chevron2"/>
    <dgm:cxn modelId="{750C32DC-2E83-421A-A441-FC70D58CA5B9}" type="presParOf" srcId="{B6417BFF-B5C7-4208-B051-8DCD037101F4}" destId="{A8FC5E9E-19B1-4753-B164-67054EAD089E}" srcOrd="1" destOrd="0" presId="urn:microsoft.com/office/officeart/2005/8/layout/chevron2"/>
    <dgm:cxn modelId="{671F9D78-E9A0-466D-A30D-76859388F04A}" type="presParOf" srcId="{2E197F65-06F9-44AA-8B86-D2BE2EB8ED8B}" destId="{FE1746A7-B850-4B7A-8438-EC16F71FF4E0}" srcOrd="3" destOrd="0" presId="urn:microsoft.com/office/officeart/2005/8/layout/chevron2"/>
    <dgm:cxn modelId="{A8611077-ED22-4B18-B90A-FC81809723C8}" type="presParOf" srcId="{2E197F65-06F9-44AA-8B86-D2BE2EB8ED8B}" destId="{DFD23259-9337-4D40-9C5C-D501349C1F17}" srcOrd="4" destOrd="0" presId="urn:microsoft.com/office/officeart/2005/8/layout/chevron2"/>
    <dgm:cxn modelId="{431B14DF-81A0-445E-8491-9985EE02232F}" type="presParOf" srcId="{DFD23259-9337-4D40-9C5C-D501349C1F17}" destId="{C3EA7FF2-589C-48A0-A64B-AA8369C07991}" srcOrd="0" destOrd="0" presId="urn:microsoft.com/office/officeart/2005/8/layout/chevron2"/>
    <dgm:cxn modelId="{1E4C23A1-A2F2-4AD9-A10E-177A776590C4}" type="presParOf" srcId="{DFD23259-9337-4D40-9C5C-D501349C1F17}" destId="{073C33A7-16CD-4032-8414-314E023E617A}" srcOrd="1" destOrd="0" presId="urn:microsoft.com/office/officeart/2005/8/layout/chevron2"/>
    <dgm:cxn modelId="{6E8D406B-423F-4E71-B085-5D7A21F3B046}" type="presParOf" srcId="{2E197F65-06F9-44AA-8B86-D2BE2EB8ED8B}" destId="{3F67B940-C2C8-48B1-87D0-57B0E941FDE4}" srcOrd="5" destOrd="0" presId="urn:microsoft.com/office/officeart/2005/8/layout/chevron2"/>
    <dgm:cxn modelId="{B36DE999-313E-4B9C-A491-B3DD9472AB74}" type="presParOf" srcId="{2E197F65-06F9-44AA-8B86-D2BE2EB8ED8B}" destId="{E83CB595-DFEB-4592-8839-AE06A6AA8415}" srcOrd="6" destOrd="0" presId="urn:microsoft.com/office/officeart/2005/8/layout/chevron2"/>
    <dgm:cxn modelId="{E80D24C6-5485-4988-839A-79AFD4703FBF}" type="presParOf" srcId="{E83CB595-DFEB-4592-8839-AE06A6AA8415}" destId="{5D78B26A-D13D-4E7C-8887-5259F8797A06}" srcOrd="0" destOrd="0" presId="urn:microsoft.com/office/officeart/2005/8/layout/chevron2"/>
    <dgm:cxn modelId="{7C72D911-DBBE-4D94-A1B2-8F64D4D4B66E}" type="presParOf" srcId="{E83CB595-DFEB-4592-8839-AE06A6AA8415}" destId="{EF4215E5-CD50-4A43-860C-DFEBA492ACF2}" srcOrd="1" destOrd="0" presId="urn:microsoft.com/office/officeart/2005/8/layout/chevron2"/>
    <dgm:cxn modelId="{9A487B77-5F03-4F57-83FC-B29BDA43D523}" type="presParOf" srcId="{2E197F65-06F9-44AA-8B86-D2BE2EB8ED8B}" destId="{3253D4B1-FB64-4D7D-A5EB-62F643E3425D}" srcOrd="7" destOrd="0" presId="urn:microsoft.com/office/officeart/2005/8/layout/chevron2"/>
    <dgm:cxn modelId="{1CF1EF37-42AC-4417-BB0C-BD70E58FF05B}" type="presParOf" srcId="{2E197F65-06F9-44AA-8B86-D2BE2EB8ED8B}" destId="{F459A57E-A7A1-41CB-B146-DE2E35C514BA}" srcOrd="8" destOrd="0" presId="urn:microsoft.com/office/officeart/2005/8/layout/chevron2"/>
    <dgm:cxn modelId="{1CE96DBE-06C4-46E7-A2A5-39B018622C61}" type="presParOf" srcId="{F459A57E-A7A1-41CB-B146-DE2E35C514BA}" destId="{41ADC466-9819-4156-9E31-9186065E9712}" srcOrd="0" destOrd="0" presId="urn:microsoft.com/office/officeart/2005/8/layout/chevron2"/>
    <dgm:cxn modelId="{FA934885-D251-4CE2-AE06-744C2611F958}" type="presParOf" srcId="{F459A57E-A7A1-41CB-B146-DE2E35C514BA}" destId="{C2CD2EAA-29B6-4F62-8671-F8A95A12025E}"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7D55C47-0F25-4693-A17F-FEA6CCAC0203}" type="doc">
      <dgm:prSet loTypeId="urn:microsoft.com/office/officeart/2005/8/layout/hChevron3" loCatId="process" qsTypeId="urn:microsoft.com/office/officeart/2005/8/quickstyle/simple1" qsCatId="simple" csTypeId="urn:microsoft.com/office/officeart/2005/8/colors/colorful3" csCatId="colorful" phldr="1"/>
      <dgm:spPr/>
    </dgm:pt>
    <dgm:pt modelId="{F2DACA30-A45C-4181-9C1E-2B6C3FEE0B0D}">
      <dgm:prSet phldrT="[Texto]" custT="1"/>
      <dgm:spPr/>
      <dgm:t>
        <a:bodyPr/>
        <a:lstStyle/>
        <a:p>
          <a:r>
            <a:rPr lang="en-US" sz="1000" b="1" dirty="0"/>
            <a:t>POLYSACCHARIDE FORMULATION</a:t>
          </a:r>
        </a:p>
      </dgm:t>
    </dgm:pt>
    <dgm:pt modelId="{39DB3657-5A9D-43B2-84C4-66B192C5BBD1}" type="parTrans" cxnId="{1DFCC13F-BE38-43DD-8628-A1332AFF7247}">
      <dgm:prSet/>
      <dgm:spPr/>
      <dgm:t>
        <a:bodyPr/>
        <a:lstStyle/>
        <a:p>
          <a:endParaRPr lang="en-US" sz="2800" b="1" dirty="0"/>
        </a:p>
      </dgm:t>
    </dgm:pt>
    <dgm:pt modelId="{F857DEE8-A881-495F-8326-FB428ACCB629}" type="sibTrans" cxnId="{1DFCC13F-BE38-43DD-8628-A1332AFF7247}">
      <dgm:prSet/>
      <dgm:spPr/>
      <dgm:t>
        <a:bodyPr/>
        <a:lstStyle/>
        <a:p>
          <a:endParaRPr lang="en-US" sz="2800" b="1" dirty="0"/>
        </a:p>
      </dgm:t>
    </dgm:pt>
    <dgm:pt modelId="{98BB4F2C-F2DD-4B11-BD56-176003A1FBD3}">
      <dgm:prSet phldrT="[Texto]" custT="1"/>
      <dgm:spPr/>
      <dgm:t>
        <a:bodyPr/>
        <a:lstStyle/>
        <a:p>
          <a:r>
            <a:rPr lang="en-US" sz="1000" b="1" dirty="0"/>
            <a:t>EXPANSION</a:t>
          </a:r>
        </a:p>
      </dgm:t>
    </dgm:pt>
    <dgm:pt modelId="{FB3E3F08-0482-49CA-8E4A-471BFEB02BB8}" type="parTrans" cxnId="{BC30E5BB-D7EF-411A-8900-E5E56426FD79}">
      <dgm:prSet/>
      <dgm:spPr/>
      <dgm:t>
        <a:bodyPr/>
        <a:lstStyle/>
        <a:p>
          <a:endParaRPr lang="en-US" sz="2800" b="1" dirty="0"/>
        </a:p>
      </dgm:t>
    </dgm:pt>
    <dgm:pt modelId="{DF895FFC-D37C-466D-B22E-35B9EBE9EDA5}" type="sibTrans" cxnId="{BC30E5BB-D7EF-411A-8900-E5E56426FD79}">
      <dgm:prSet/>
      <dgm:spPr/>
      <dgm:t>
        <a:bodyPr/>
        <a:lstStyle/>
        <a:p>
          <a:endParaRPr lang="en-US" sz="2800" b="1" dirty="0"/>
        </a:p>
      </dgm:t>
    </dgm:pt>
    <dgm:pt modelId="{1F619D52-7F84-4BBE-9448-CAF02FEF06BD}">
      <dgm:prSet phldrT="[Texto]" custT="1"/>
      <dgm:spPr/>
      <dgm:t>
        <a:bodyPr/>
        <a:lstStyle/>
        <a:p>
          <a:r>
            <a:rPr lang="en-US" sz="1000" b="1" dirty="0"/>
            <a:t>FUNCTIONALIZATION</a:t>
          </a:r>
          <a:endParaRPr lang="en-US" sz="1400" b="1" dirty="0"/>
        </a:p>
      </dgm:t>
    </dgm:pt>
    <dgm:pt modelId="{911706E4-BCA0-4F26-B368-DD9FC96F8913}" type="parTrans" cxnId="{3972DF8F-9CF0-490D-8451-10D2F19EEB9D}">
      <dgm:prSet/>
      <dgm:spPr/>
      <dgm:t>
        <a:bodyPr/>
        <a:lstStyle/>
        <a:p>
          <a:endParaRPr lang="en-US" sz="2800" b="1" dirty="0"/>
        </a:p>
      </dgm:t>
    </dgm:pt>
    <dgm:pt modelId="{D86EE087-1D13-4582-A30A-CDC1F85186E3}" type="sibTrans" cxnId="{3972DF8F-9CF0-490D-8451-10D2F19EEB9D}">
      <dgm:prSet/>
      <dgm:spPr/>
      <dgm:t>
        <a:bodyPr/>
        <a:lstStyle/>
        <a:p>
          <a:endParaRPr lang="en-US" sz="2800" b="1" dirty="0"/>
        </a:p>
      </dgm:t>
    </dgm:pt>
    <dgm:pt modelId="{E02BB93C-B7A5-4EFC-8255-956D48F1370B}">
      <dgm:prSet phldrT="[Texto]" custT="1"/>
      <dgm:spPr/>
      <dgm:t>
        <a:bodyPr/>
        <a:lstStyle/>
        <a:p>
          <a:r>
            <a:rPr lang="en-US" sz="1000" b="1" dirty="0"/>
            <a:t>PYROLYSIS</a:t>
          </a:r>
        </a:p>
      </dgm:t>
    </dgm:pt>
    <dgm:pt modelId="{2C9D25F3-0C33-42E6-8A2B-B5D3EFF7A7CC}" type="parTrans" cxnId="{BCD0F6DE-F9CC-4D9E-A574-7817D9709B01}">
      <dgm:prSet/>
      <dgm:spPr/>
      <dgm:t>
        <a:bodyPr/>
        <a:lstStyle/>
        <a:p>
          <a:endParaRPr lang="en-US" sz="2800" b="1" dirty="0"/>
        </a:p>
      </dgm:t>
    </dgm:pt>
    <dgm:pt modelId="{D7685996-8394-4A29-998F-0F17E14498CA}" type="sibTrans" cxnId="{BCD0F6DE-F9CC-4D9E-A574-7817D9709B01}">
      <dgm:prSet/>
      <dgm:spPr/>
      <dgm:t>
        <a:bodyPr/>
        <a:lstStyle/>
        <a:p>
          <a:endParaRPr lang="en-US" sz="2800" b="1" dirty="0"/>
        </a:p>
      </dgm:t>
    </dgm:pt>
    <dgm:pt modelId="{B10D6CDE-FC44-418C-82C6-0125783B8996}">
      <dgm:prSet phldrT="[Texto]" custT="1"/>
      <dgm:spPr/>
      <dgm:t>
        <a:bodyPr/>
        <a:lstStyle/>
        <a:p>
          <a:r>
            <a:rPr lang="en-US" sz="1000" b="1" dirty="0"/>
            <a:t>APPLICATIONS</a:t>
          </a:r>
        </a:p>
      </dgm:t>
    </dgm:pt>
    <dgm:pt modelId="{F06E69F6-A30B-406D-8647-1E55C5EC1EC0}" type="parTrans" cxnId="{E80893A4-8278-4BAF-A708-33FACA38A7BA}">
      <dgm:prSet/>
      <dgm:spPr/>
      <dgm:t>
        <a:bodyPr/>
        <a:lstStyle/>
        <a:p>
          <a:endParaRPr lang="en-US" sz="2800" b="1" dirty="0"/>
        </a:p>
      </dgm:t>
    </dgm:pt>
    <dgm:pt modelId="{E8E37476-E01A-4CF7-BCA3-8C697A5E65AF}" type="sibTrans" cxnId="{E80893A4-8278-4BAF-A708-33FACA38A7BA}">
      <dgm:prSet/>
      <dgm:spPr/>
      <dgm:t>
        <a:bodyPr/>
        <a:lstStyle/>
        <a:p>
          <a:endParaRPr lang="en-US" sz="2800" b="1" dirty="0"/>
        </a:p>
      </dgm:t>
    </dgm:pt>
    <dgm:pt modelId="{12CC9C52-AC19-4400-9713-A79B9A50BFAF}" type="pres">
      <dgm:prSet presAssocID="{97D55C47-0F25-4693-A17F-FEA6CCAC0203}" presName="Name0" presStyleCnt="0">
        <dgm:presLayoutVars>
          <dgm:dir/>
          <dgm:resizeHandles val="exact"/>
        </dgm:presLayoutVars>
      </dgm:prSet>
      <dgm:spPr/>
    </dgm:pt>
    <dgm:pt modelId="{FBEAAEC5-233E-481B-97B2-CAC90AD0AECF}" type="pres">
      <dgm:prSet presAssocID="{F2DACA30-A45C-4181-9C1E-2B6C3FEE0B0D}" presName="parTxOnly" presStyleLbl="node1" presStyleIdx="0" presStyleCnt="5" custScaleX="114574" custLinFactNeighborX="-412" custLinFactNeighborY="-10359">
        <dgm:presLayoutVars>
          <dgm:bulletEnabled val="1"/>
        </dgm:presLayoutVars>
      </dgm:prSet>
      <dgm:spPr/>
      <dgm:t>
        <a:bodyPr/>
        <a:lstStyle/>
        <a:p>
          <a:endParaRPr lang="en-GB"/>
        </a:p>
      </dgm:t>
    </dgm:pt>
    <dgm:pt modelId="{A4D4FFB1-CB78-4E0E-BEC1-CB4DDA52500B}" type="pres">
      <dgm:prSet presAssocID="{F857DEE8-A881-495F-8326-FB428ACCB629}" presName="parSpace" presStyleCnt="0"/>
      <dgm:spPr/>
    </dgm:pt>
    <dgm:pt modelId="{48FFD0E1-2C91-45DF-9542-B85F1E3091FC}" type="pres">
      <dgm:prSet presAssocID="{98BB4F2C-F2DD-4B11-BD56-176003A1FBD3}" presName="parTxOnly" presStyleLbl="node1" presStyleIdx="1" presStyleCnt="5" custScaleX="119035" custLinFactNeighborX="-413" custLinFactNeighborY="-10359">
        <dgm:presLayoutVars>
          <dgm:bulletEnabled val="1"/>
        </dgm:presLayoutVars>
      </dgm:prSet>
      <dgm:spPr/>
      <dgm:t>
        <a:bodyPr/>
        <a:lstStyle/>
        <a:p>
          <a:endParaRPr lang="en-GB"/>
        </a:p>
      </dgm:t>
    </dgm:pt>
    <dgm:pt modelId="{A783A9F6-5A1C-4BBA-BE51-D43FDC216B4E}" type="pres">
      <dgm:prSet presAssocID="{DF895FFC-D37C-466D-B22E-35B9EBE9EDA5}" presName="parSpace" presStyleCnt="0"/>
      <dgm:spPr/>
    </dgm:pt>
    <dgm:pt modelId="{9C238B9D-F6F3-4855-B3CC-4D85F09F67C8}" type="pres">
      <dgm:prSet presAssocID="{1F619D52-7F84-4BBE-9448-CAF02FEF06BD}" presName="parTxOnly" presStyleLbl="node1" presStyleIdx="2" presStyleCnt="5" custScaleX="126220" custLinFactNeighborX="-413" custLinFactNeighborY="-10359">
        <dgm:presLayoutVars>
          <dgm:bulletEnabled val="1"/>
        </dgm:presLayoutVars>
      </dgm:prSet>
      <dgm:spPr/>
      <dgm:t>
        <a:bodyPr/>
        <a:lstStyle/>
        <a:p>
          <a:endParaRPr lang="en-GB"/>
        </a:p>
      </dgm:t>
    </dgm:pt>
    <dgm:pt modelId="{9E3D56A5-A165-4A7A-8F69-022797707C41}" type="pres">
      <dgm:prSet presAssocID="{D86EE087-1D13-4582-A30A-CDC1F85186E3}" presName="parSpace" presStyleCnt="0"/>
      <dgm:spPr/>
    </dgm:pt>
    <dgm:pt modelId="{043DC7F7-A597-4AFC-AE42-9FE7B0A1AF19}" type="pres">
      <dgm:prSet presAssocID="{E02BB93C-B7A5-4EFC-8255-956D48F1370B}" presName="parTxOnly" presStyleLbl="node1" presStyleIdx="3" presStyleCnt="5" custScaleX="111133" custLinFactNeighborX="-413" custLinFactNeighborY="-10359">
        <dgm:presLayoutVars>
          <dgm:bulletEnabled val="1"/>
        </dgm:presLayoutVars>
      </dgm:prSet>
      <dgm:spPr/>
      <dgm:t>
        <a:bodyPr/>
        <a:lstStyle/>
        <a:p>
          <a:endParaRPr lang="en-GB"/>
        </a:p>
      </dgm:t>
    </dgm:pt>
    <dgm:pt modelId="{05675FF4-C2E0-4975-8EAF-C2CA09DAA5AB}" type="pres">
      <dgm:prSet presAssocID="{D7685996-8394-4A29-998F-0F17E14498CA}" presName="parSpace" presStyleCnt="0"/>
      <dgm:spPr/>
    </dgm:pt>
    <dgm:pt modelId="{E50C9DCA-7F03-490C-A2B8-C8DC49E04A35}" type="pres">
      <dgm:prSet presAssocID="{B10D6CDE-FC44-418C-82C6-0125783B8996}" presName="parTxOnly" presStyleLbl="node1" presStyleIdx="4" presStyleCnt="5" custLinFactNeighborX="-413" custLinFactNeighborY="-10359">
        <dgm:presLayoutVars>
          <dgm:bulletEnabled val="1"/>
        </dgm:presLayoutVars>
      </dgm:prSet>
      <dgm:spPr/>
      <dgm:t>
        <a:bodyPr/>
        <a:lstStyle/>
        <a:p>
          <a:endParaRPr lang="en-GB"/>
        </a:p>
      </dgm:t>
    </dgm:pt>
  </dgm:ptLst>
  <dgm:cxnLst>
    <dgm:cxn modelId="{DE4B928F-0CE7-4D6D-B402-ED908F47ACD5}" type="presOf" srcId="{F2DACA30-A45C-4181-9C1E-2B6C3FEE0B0D}" destId="{FBEAAEC5-233E-481B-97B2-CAC90AD0AECF}" srcOrd="0" destOrd="0" presId="urn:microsoft.com/office/officeart/2005/8/layout/hChevron3"/>
    <dgm:cxn modelId="{FFBF53C2-5E67-4238-982C-A1099BEFEF88}" type="presOf" srcId="{B10D6CDE-FC44-418C-82C6-0125783B8996}" destId="{E50C9DCA-7F03-490C-A2B8-C8DC49E04A35}" srcOrd="0" destOrd="0" presId="urn:microsoft.com/office/officeart/2005/8/layout/hChevron3"/>
    <dgm:cxn modelId="{5EFA039E-9693-4ABC-B2B9-D8E759B3F576}" type="presOf" srcId="{1F619D52-7F84-4BBE-9448-CAF02FEF06BD}" destId="{9C238B9D-F6F3-4855-B3CC-4D85F09F67C8}" srcOrd="0" destOrd="0" presId="urn:microsoft.com/office/officeart/2005/8/layout/hChevron3"/>
    <dgm:cxn modelId="{BC30E5BB-D7EF-411A-8900-E5E56426FD79}" srcId="{97D55C47-0F25-4693-A17F-FEA6CCAC0203}" destId="{98BB4F2C-F2DD-4B11-BD56-176003A1FBD3}" srcOrd="1" destOrd="0" parTransId="{FB3E3F08-0482-49CA-8E4A-471BFEB02BB8}" sibTransId="{DF895FFC-D37C-466D-B22E-35B9EBE9EDA5}"/>
    <dgm:cxn modelId="{1DFCC13F-BE38-43DD-8628-A1332AFF7247}" srcId="{97D55C47-0F25-4693-A17F-FEA6CCAC0203}" destId="{F2DACA30-A45C-4181-9C1E-2B6C3FEE0B0D}" srcOrd="0" destOrd="0" parTransId="{39DB3657-5A9D-43B2-84C4-66B192C5BBD1}" sibTransId="{F857DEE8-A881-495F-8326-FB428ACCB629}"/>
    <dgm:cxn modelId="{1737B271-584E-4FCA-92FC-2E6DB301E513}" type="presOf" srcId="{98BB4F2C-F2DD-4B11-BD56-176003A1FBD3}" destId="{48FFD0E1-2C91-45DF-9542-B85F1E3091FC}" srcOrd="0" destOrd="0" presId="urn:microsoft.com/office/officeart/2005/8/layout/hChevron3"/>
    <dgm:cxn modelId="{E80893A4-8278-4BAF-A708-33FACA38A7BA}" srcId="{97D55C47-0F25-4693-A17F-FEA6CCAC0203}" destId="{B10D6CDE-FC44-418C-82C6-0125783B8996}" srcOrd="4" destOrd="0" parTransId="{F06E69F6-A30B-406D-8647-1E55C5EC1EC0}" sibTransId="{E8E37476-E01A-4CF7-BCA3-8C697A5E65AF}"/>
    <dgm:cxn modelId="{3972DF8F-9CF0-490D-8451-10D2F19EEB9D}" srcId="{97D55C47-0F25-4693-A17F-FEA6CCAC0203}" destId="{1F619D52-7F84-4BBE-9448-CAF02FEF06BD}" srcOrd="2" destOrd="0" parTransId="{911706E4-BCA0-4F26-B368-DD9FC96F8913}" sibTransId="{D86EE087-1D13-4582-A30A-CDC1F85186E3}"/>
    <dgm:cxn modelId="{6CFEB363-923D-4AB6-B6CA-EA2CB344B257}" type="presOf" srcId="{97D55C47-0F25-4693-A17F-FEA6CCAC0203}" destId="{12CC9C52-AC19-4400-9713-A79B9A50BFAF}" srcOrd="0" destOrd="0" presId="urn:microsoft.com/office/officeart/2005/8/layout/hChevron3"/>
    <dgm:cxn modelId="{BCD0F6DE-F9CC-4D9E-A574-7817D9709B01}" srcId="{97D55C47-0F25-4693-A17F-FEA6CCAC0203}" destId="{E02BB93C-B7A5-4EFC-8255-956D48F1370B}" srcOrd="3" destOrd="0" parTransId="{2C9D25F3-0C33-42E6-8A2B-B5D3EFF7A7CC}" sibTransId="{D7685996-8394-4A29-998F-0F17E14498CA}"/>
    <dgm:cxn modelId="{026CF466-5DBA-4EFB-A625-25717E564922}" type="presOf" srcId="{E02BB93C-B7A5-4EFC-8255-956D48F1370B}" destId="{043DC7F7-A597-4AFC-AE42-9FE7B0A1AF19}" srcOrd="0" destOrd="0" presId="urn:microsoft.com/office/officeart/2005/8/layout/hChevron3"/>
    <dgm:cxn modelId="{B88AB646-FA05-46CB-96E6-3A10BB76A19E}" type="presParOf" srcId="{12CC9C52-AC19-4400-9713-A79B9A50BFAF}" destId="{FBEAAEC5-233E-481B-97B2-CAC90AD0AECF}" srcOrd="0" destOrd="0" presId="urn:microsoft.com/office/officeart/2005/8/layout/hChevron3"/>
    <dgm:cxn modelId="{D0B4C6F8-27D5-4F74-B004-899B59FCAE08}" type="presParOf" srcId="{12CC9C52-AC19-4400-9713-A79B9A50BFAF}" destId="{A4D4FFB1-CB78-4E0E-BEC1-CB4DDA52500B}" srcOrd="1" destOrd="0" presId="urn:microsoft.com/office/officeart/2005/8/layout/hChevron3"/>
    <dgm:cxn modelId="{68E9B050-5019-4EB0-BFFB-0BA1755283DD}" type="presParOf" srcId="{12CC9C52-AC19-4400-9713-A79B9A50BFAF}" destId="{48FFD0E1-2C91-45DF-9542-B85F1E3091FC}" srcOrd="2" destOrd="0" presId="urn:microsoft.com/office/officeart/2005/8/layout/hChevron3"/>
    <dgm:cxn modelId="{A158BB2B-B7BE-4387-82A9-CE6941D9BCA4}" type="presParOf" srcId="{12CC9C52-AC19-4400-9713-A79B9A50BFAF}" destId="{A783A9F6-5A1C-4BBA-BE51-D43FDC216B4E}" srcOrd="3" destOrd="0" presId="urn:microsoft.com/office/officeart/2005/8/layout/hChevron3"/>
    <dgm:cxn modelId="{100A002F-FDFE-4CCC-899C-721DFFC629E7}" type="presParOf" srcId="{12CC9C52-AC19-4400-9713-A79B9A50BFAF}" destId="{9C238B9D-F6F3-4855-B3CC-4D85F09F67C8}" srcOrd="4" destOrd="0" presId="urn:microsoft.com/office/officeart/2005/8/layout/hChevron3"/>
    <dgm:cxn modelId="{360F9CF2-129E-48F4-AB6B-C09D863E3091}" type="presParOf" srcId="{12CC9C52-AC19-4400-9713-A79B9A50BFAF}" destId="{9E3D56A5-A165-4A7A-8F69-022797707C41}" srcOrd="5" destOrd="0" presId="urn:microsoft.com/office/officeart/2005/8/layout/hChevron3"/>
    <dgm:cxn modelId="{099DDC4D-AF69-471B-A3D1-05F820EED245}" type="presParOf" srcId="{12CC9C52-AC19-4400-9713-A79B9A50BFAF}" destId="{043DC7F7-A597-4AFC-AE42-9FE7B0A1AF19}" srcOrd="6" destOrd="0" presId="urn:microsoft.com/office/officeart/2005/8/layout/hChevron3"/>
    <dgm:cxn modelId="{37D6B8B2-E11D-4938-A68C-584F84B2C4FA}" type="presParOf" srcId="{12CC9C52-AC19-4400-9713-A79B9A50BFAF}" destId="{05675FF4-C2E0-4975-8EAF-C2CA09DAA5AB}" srcOrd="7" destOrd="0" presId="urn:microsoft.com/office/officeart/2005/8/layout/hChevron3"/>
    <dgm:cxn modelId="{35623806-8737-4C4C-8E9D-C8FCB1D5CC4A}" type="presParOf" srcId="{12CC9C52-AC19-4400-9713-A79B9A50BFAF}" destId="{E50C9DCA-7F03-490C-A2B8-C8DC49E04A35}" srcOrd="8" destOrd="0" presId="urn:microsoft.com/office/officeart/2005/8/layout/hChevron3"/>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FAEBDE5-5AEC-44E0-8731-A66E087ED469}">
      <dsp:nvSpPr>
        <dsp:cNvPr id="0" name=""/>
        <dsp:cNvSpPr/>
      </dsp:nvSpPr>
      <dsp:spPr>
        <a:xfrm rot="5400000">
          <a:off x="-149747" y="152081"/>
          <a:ext cx="998313" cy="698819"/>
        </a:xfrm>
        <a:prstGeom prst="chevron">
          <a:avLst/>
        </a:prstGeom>
        <a:solidFill>
          <a:schemeClr val="bg1"/>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a:t>TRL3</a:t>
          </a:r>
        </a:p>
      </dsp:txBody>
      <dsp:txXfrm rot="5400000">
        <a:off x="-149747" y="152081"/>
        <a:ext cx="998313" cy="698819"/>
      </dsp:txXfrm>
    </dsp:sp>
    <dsp:sp modelId="{7282333A-F09F-486D-853E-4307E69EB2D2}">
      <dsp:nvSpPr>
        <dsp:cNvPr id="0" name=""/>
        <dsp:cNvSpPr/>
      </dsp:nvSpPr>
      <dsp:spPr>
        <a:xfrm rot="5400000">
          <a:off x="4137204" y="-3436050"/>
          <a:ext cx="648904" cy="7525674"/>
        </a:xfrm>
        <a:prstGeom prst="round2SameRect">
          <a:avLst/>
        </a:prstGeom>
        <a:solidFill>
          <a:schemeClr val="lt1">
            <a:alpha val="90000"/>
            <a:hueOff val="0"/>
            <a:satOff val="0"/>
            <a:lumOff val="0"/>
            <a:alphaOff val="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dsp:style>
    </dsp:sp>
    <dsp:sp modelId="{2327FC0B-D7A9-479A-B3EC-62B889795B4D}">
      <dsp:nvSpPr>
        <dsp:cNvPr id="0" name=""/>
        <dsp:cNvSpPr/>
      </dsp:nvSpPr>
      <dsp:spPr>
        <a:xfrm rot="5400000">
          <a:off x="-149747" y="1032169"/>
          <a:ext cx="998313" cy="698819"/>
        </a:xfrm>
        <a:prstGeom prst="chevron">
          <a:avLst/>
        </a:prstGeom>
        <a:solidFill>
          <a:schemeClr val="accent5">
            <a:hueOff val="-2483469"/>
            <a:satOff val="9953"/>
            <a:lumOff val="2157"/>
            <a:alphaOff val="0"/>
          </a:schemeClr>
        </a:solidFill>
        <a:ln w="25400" cap="flat" cmpd="sng" algn="ctr">
          <a:solidFill>
            <a:schemeClr val="accent5">
              <a:hueOff val="-2483469"/>
              <a:satOff val="9953"/>
              <a:lumOff val="2157"/>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a:t>TRL4</a:t>
          </a:r>
        </a:p>
      </dsp:txBody>
      <dsp:txXfrm rot="5400000">
        <a:off x="-149747" y="1032169"/>
        <a:ext cx="998313" cy="698819"/>
      </dsp:txXfrm>
    </dsp:sp>
    <dsp:sp modelId="{A8FC5E9E-19B1-4753-B164-67054EAD089E}">
      <dsp:nvSpPr>
        <dsp:cNvPr id="0" name=""/>
        <dsp:cNvSpPr/>
      </dsp:nvSpPr>
      <dsp:spPr>
        <a:xfrm rot="5400000">
          <a:off x="4137204" y="-2555962"/>
          <a:ext cx="648904" cy="7525674"/>
        </a:xfrm>
        <a:prstGeom prst="round2SameRect">
          <a:avLst/>
        </a:prstGeom>
        <a:solidFill>
          <a:schemeClr val="lt1">
            <a:alpha val="90000"/>
            <a:hueOff val="0"/>
            <a:satOff val="0"/>
            <a:lumOff val="0"/>
            <a:alphaOff val="0"/>
          </a:schemeClr>
        </a:solidFill>
        <a:ln w="25400" cap="flat" cmpd="sng" algn="ctr">
          <a:solidFill>
            <a:schemeClr val="accent5">
              <a:hueOff val="-2483469"/>
              <a:satOff val="9953"/>
              <a:lumOff val="2157"/>
              <a:alphaOff val="0"/>
            </a:schemeClr>
          </a:solidFill>
          <a:prstDash val="solid"/>
        </a:ln>
        <a:effectLst/>
      </dsp:spPr>
      <dsp:style>
        <a:lnRef idx="2">
          <a:scrgbClr r="0" g="0" b="0"/>
        </a:lnRef>
        <a:fillRef idx="1">
          <a:scrgbClr r="0" g="0" b="0"/>
        </a:fillRef>
        <a:effectRef idx="0">
          <a:scrgbClr r="0" g="0" b="0"/>
        </a:effectRef>
        <a:fontRef idx="minor"/>
      </dsp:style>
    </dsp:sp>
    <dsp:sp modelId="{C3EA7FF2-589C-48A0-A64B-AA8369C07991}">
      <dsp:nvSpPr>
        <dsp:cNvPr id="0" name=""/>
        <dsp:cNvSpPr/>
      </dsp:nvSpPr>
      <dsp:spPr>
        <a:xfrm rot="5400000">
          <a:off x="-149747" y="1912257"/>
          <a:ext cx="998313" cy="698819"/>
        </a:xfrm>
        <a:prstGeom prst="chevron">
          <a:avLst/>
        </a:prstGeom>
        <a:solidFill>
          <a:schemeClr val="accent5">
            <a:hueOff val="-4966938"/>
            <a:satOff val="19906"/>
            <a:lumOff val="4314"/>
            <a:alphaOff val="0"/>
          </a:schemeClr>
        </a:solidFill>
        <a:ln w="25400" cap="flat" cmpd="sng" algn="ctr">
          <a:solidFill>
            <a:schemeClr val="accent5">
              <a:hueOff val="-4966938"/>
              <a:satOff val="19906"/>
              <a:lumOff val="4314"/>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a:t>TRL5</a:t>
          </a:r>
        </a:p>
      </dsp:txBody>
      <dsp:txXfrm rot="5400000">
        <a:off x="-149747" y="1912257"/>
        <a:ext cx="998313" cy="698819"/>
      </dsp:txXfrm>
    </dsp:sp>
    <dsp:sp modelId="{073C33A7-16CD-4032-8414-314E023E617A}">
      <dsp:nvSpPr>
        <dsp:cNvPr id="0" name=""/>
        <dsp:cNvSpPr/>
      </dsp:nvSpPr>
      <dsp:spPr>
        <a:xfrm rot="5400000">
          <a:off x="4137204" y="-1675875"/>
          <a:ext cx="648904" cy="7525674"/>
        </a:xfrm>
        <a:prstGeom prst="round2SameRect">
          <a:avLst/>
        </a:prstGeom>
        <a:solidFill>
          <a:schemeClr val="lt1">
            <a:alpha val="90000"/>
            <a:hueOff val="0"/>
            <a:satOff val="0"/>
            <a:lumOff val="0"/>
            <a:alphaOff val="0"/>
          </a:schemeClr>
        </a:solidFill>
        <a:ln w="25400" cap="flat" cmpd="sng" algn="ctr">
          <a:solidFill>
            <a:schemeClr val="accent5">
              <a:hueOff val="-4966938"/>
              <a:satOff val="19906"/>
              <a:lumOff val="431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70256" tIns="24130" rIns="24130" bIns="24130" numCol="1" spcCol="1270" anchor="ctr" anchorCtr="0">
          <a:noAutofit/>
        </a:bodyPr>
        <a:lstStyle/>
        <a:p>
          <a:pPr marL="285750" lvl="1" indent="-285750" algn="l" defTabSz="1689100">
            <a:lnSpc>
              <a:spcPct val="90000"/>
            </a:lnSpc>
            <a:spcBef>
              <a:spcPct val="0"/>
            </a:spcBef>
            <a:spcAft>
              <a:spcPct val="15000"/>
            </a:spcAft>
            <a:buChar char="••"/>
          </a:pPr>
          <a:endParaRPr lang="en-US" sz="3800" kern="1200" dirty="0"/>
        </a:p>
      </dsp:txBody>
      <dsp:txXfrm rot="5400000">
        <a:off x="4137204" y="-1675875"/>
        <a:ext cx="648904" cy="7525674"/>
      </dsp:txXfrm>
    </dsp:sp>
    <dsp:sp modelId="{5D78B26A-D13D-4E7C-8887-5259F8797A06}">
      <dsp:nvSpPr>
        <dsp:cNvPr id="0" name=""/>
        <dsp:cNvSpPr/>
      </dsp:nvSpPr>
      <dsp:spPr>
        <a:xfrm rot="5400000">
          <a:off x="-149747" y="2792344"/>
          <a:ext cx="998313" cy="698819"/>
        </a:xfrm>
        <a:prstGeom prst="chevron">
          <a:avLst/>
        </a:prstGeom>
        <a:solidFill>
          <a:srgbClr val="CCFF33"/>
        </a:solidFill>
        <a:ln w="25400" cap="flat" cmpd="sng" algn="ctr">
          <a:solidFill>
            <a:srgbClr val="CCFF33"/>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a:t>TRL6</a:t>
          </a:r>
        </a:p>
      </dsp:txBody>
      <dsp:txXfrm rot="5400000">
        <a:off x="-149747" y="2792344"/>
        <a:ext cx="998313" cy="698819"/>
      </dsp:txXfrm>
    </dsp:sp>
    <dsp:sp modelId="{EF4215E5-CD50-4A43-860C-DFEBA492ACF2}">
      <dsp:nvSpPr>
        <dsp:cNvPr id="0" name=""/>
        <dsp:cNvSpPr/>
      </dsp:nvSpPr>
      <dsp:spPr>
        <a:xfrm rot="5400000">
          <a:off x="4137204" y="-795787"/>
          <a:ext cx="648904" cy="7525674"/>
        </a:xfrm>
        <a:prstGeom prst="round2SameRect">
          <a:avLst/>
        </a:prstGeom>
        <a:solidFill>
          <a:schemeClr val="lt1">
            <a:alpha val="90000"/>
            <a:hueOff val="0"/>
            <a:satOff val="0"/>
            <a:lumOff val="0"/>
            <a:alphaOff val="0"/>
          </a:schemeClr>
        </a:solidFill>
        <a:ln w="25400" cap="flat" cmpd="sng" algn="ctr">
          <a:solidFill>
            <a:srgbClr val="CCFF33"/>
          </a:solidFill>
          <a:prstDash val="solid"/>
        </a:ln>
        <a:effectLst/>
      </dsp:spPr>
      <dsp:style>
        <a:lnRef idx="2">
          <a:scrgbClr r="0" g="0" b="0"/>
        </a:lnRef>
        <a:fillRef idx="1">
          <a:scrgbClr r="0" g="0" b="0"/>
        </a:fillRef>
        <a:effectRef idx="0">
          <a:scrgbClr r="0" g="0" b="0"/>
        </a:effectRef>
        <a:fontRef idx="minor"/>
      </dsp:style>
      <dsp:txBody>
        <a:bodyPr spcFirstLastPara="0" vert="horz" wrap="square" lIns="270256" tIns="24130" rIns="24130" bIns="24130" numCol="1" spcCol="1270" anchor="ctr" anchorCtr="0">
          <a:noAutofit/>
        </a:bodyPr>
        <a:lstStyle/>
        <a:p>
          <a:pPr marL="285750" lvl="1" indent="-285750" algn="l" defTabSz="1689100">
            <a:lnSpc>
              <a:spcPct val="90000"/>
            </a:lnSpc>
            <a:spcBef>
              <a:spcPct val="0"/>
            </a:spcBef>
            <a:spcAft>
              <a:spcPct val="15000"/>
            </a:spcAft>
            <a:buChar char="••"/>
          </a:pPr>
          <a:endParaRPr lang="en-US" sz="3800" kern="1200" dirty="0"/>
        </a:p>
      </dsp:txBody>
      <dsp:txXfrm rot="5400000">
        <a:off x="4137204" y="-795787"/>
        <a:ext cx="648904" cy="7525674"/>
      </dsp:txXfrm>
    </dsp:sp>
    <dsp:sp modelId="{41ADC466-9819-4156-9E31-9186065E9712}">
      <dsp:nvSpPr>
        <dsp:cNvPr id="0" name=""/>
        <dsp:cNvSpPr/>
      </dsp:nvSpPr>
      <dsp:spPr>
        <a:xfrm rot="5400000">
          <a:off x="-149747" y="3672432"/>
          <a:ext cx="998313" cy="698819"/>
        </a:xfrm>
        <a:prstGeom prst="chevron">
          <a:avLst/>
        </a:prstGeom>
        <a:solidFill>
          <a:srgbClr val="F79646"/>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en-US" sz="1900" kern="1200" dirty="0"/>
            <a:t>TRL7</a:t>
          </a:r>
        </a:p>
      </dsp:txBody>
      <dsp:txXfrm rot="5400000">
        <a:off x="-149747" y="3672432"/>
        <a:ext cx="998313" cy="698819"/>
      </dsp:txXfrm>
    </dsp:sp>
    <dsp:sp modelId="{C2CD2EAA-29B6-4F62-8671-F8A95A12025E}">
      <dsp:nvSpPr>
        <dsp:cNvPr id="0" name=""/>
        <dsp:cNvSpPr/>
      </dsp:nvSpPr>
      <dsp:spPr>
        <a:xfrm rot="5400000">
          <a:off x="4137204" y="84300"/>
          <a:ext cx="648904" cy="7525674"/>
        </a:xfrm>
        <a:prstGeom prst="round2SameRect">
          <a:avLst/>
        </a:prstGeom>
        <a:solidFill>
          <a:schemeClr val="lt1">
            <a:alpha val="90000"/>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BEAAEC5-233E-481B-97B2-CAC90AD0AECF}">
      <dsp:nvSpPr>
        <dsp:cNvPr id="0" name=""/>
        <dsp:cNvSpPr/>
      </dsp:nvSpPr>
      <dsp:spPr>
        <a:xfrm>
          <a:off x="2" y="75731"/>
          <a:ext cx="1819839" cy="635341"/>
        </a:xfrm>
        <a:prstGeom prst="homePlat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13335" bIns="26670" numCol="1" spcCol="1270" anchor="ctr" anchorCtr="0">
          <a:noAutofit/>
        </a:bodyPr>
        <a:lstStyle/>
        <a:p>
          <a:pPr lvl="0" algn="ctr" defTabSz="444500">
            <a:lnSpc>
              <a:spcPct val="90000"/>
            </a:lnSpc>
            <a:spcBef>
              <a:spcPct val="0"/>
            </a:spcBef>
            <a:spcAft>
              <a:spcPct val="35000"/>
            </a:spcAft>
          </a:pPr>
          <a:r>
            <a:rPr lang="en-US" sz="1000" b="1" kern="1200" dirty="0"/>
            <a:t>POLYSACCHARIDE FORMULATION</a:t>
          </a:r>
        </a:p>
      </dsp:txBody>
      <dsp:txXfrm>
        <a:off x="2" y="75731"/>
        <a:ext cx="1819839" cy="635341"/>
      </dsp:txXfrm>
    </dsp:sp>
    <dsp:sp modelId="{48FFD0E1-2C91-45DF-9542-B85F1E3091FC}">
      <dsp:nvSpPr>
        <dsp:cNvPr id="0" name=""/>
        <dsp:cNvSpPr/>
      </dsp:nvSpPr>
      <dsp:spPr>
        <a:xfrm>
          <a:off x="1502167" y="75731"/>
          <a:ext cx="1890695" cy="635341"/>
        </a:xfrm>
        <a:prstGeom prst="chevron">
          <a:avLst/>
        </a:prstGeom>
        <a:solidFill>
          <a:schemeClr val="accent3">
            <a:hueOff val="2812566"/>
            <a:satOff val="-4220"/>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lvl="0" algn="ctr" defTabSz="444500">
            <a:lnSpc>
              <a:spcPct val="90000"/>
            </a:lnSpc>
            <a:spcBef>
              <a:spcPct val="0"/>
            </a:spcBef>
            <a:spcAft>
              <a:spcPct val="35000"/>
            </a:spcAft>
          </a:pPr>
          <a:r>
            <a:rPr lang="en-US" sz="1000" b="1" kern="1200" dirty="0"/>
            <a:t>EXPANSION</a:t>
          </a:r>
        </a:p>
      </dsp:txBody>
      <dsp:txXfrm>
        <a:off x="1502167" y="75731"/>
        <a:ext cx="1890695" cy="635341"/>
      </dsp:txXfrm>
    </dsp:sp>
    <dsp:sp modelId="{9C238B9D-F6F3-4855-B3CC-4D85F09F67C8}">
      <dsp:nvSpPr>
        <dsp:cNvPr id="0" name=""/>
        <dsp:cNvSpPr/>
      </dsp:nvSpPr>
      <dsp:spPr>
        <a:xfrm>
          <a:off x="3075193" y="75731"/>
          <a:ext cx="2004818" cy="635341"/>
        </a:xfrm>
        <a:prstGeom prst="chevron">
          <a:avLst/>
        </a:prstGeom>
        <a:solidFill>
          <a:schemeClr val="accent3">
            <a:hueOff val="5625132"/>
            <a:satOff val="-8440"/>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lvl="0" algn="ctr" defTabSz="444500">
            <a:lnSpc>
              <a:spcPct val="90000"/>
            </a:lnSpc>
            <a:spcBef>
              <a:spcPct val="0"/>
            </a:spcBef>
            <a:spcAft>
              <a:spcPct val="35000"/>
            </a:spcAft>
          </a:pPr>
          <a:r>
            <a:rPr lang="en-US" sz="1000" b="1" kern="1200" dirty="0"/>
            <a:t>FUNCTIONALIZATION</a:t>
          </a:r>
          <a:endParaRPr lang="en-US" sz="1400" b="1" kern="1200" dirty="0"/>
        </a:p>
      </dsp:txBody>
      <dsp:txXfrm>
        <a:off x="3075193" y="75731"/>
        <a:ext cx="2004818" cy="635341"/>
      </dsp:txXfrm>
    </dsp:sp>
    <dsp:sp modelId="{043DC7F7-A597-4AFC-AE42-9FE7B0A1AF19}">
      <dsp:nvSpPr>
        <dsp:cNvPr id="0" name=""/>
        <dsp:cNvSpPr/>
      </dsp:nvSpPr>
      <dsp:spPr>
        <a:xfrm>
          <a:off x="4762341" y="75731"/>
          <a:ext cx="1765184" cy="635341"/>
        </a:xfrm>
        <a:prstGeom prst="chevron">
          <a:avLst/>
        </a:prstGeom>
        <a:solidFill>
          <a:schemeClr val="accent3">
            <a:hueOff val="8437698"/>
            <a:satOff val="-12660"/>
            <a:lumOff val="-20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lvl="0" algn="ctr" defTabSz="444500">
            <a:lnSpc>
              <a:spcPct val="90000"/>
            </a:lnSpc>
            <a:spcBef>
              <a:spcPct val="0"/>
            </a:spcBef>
            <a:spcAft>
              <a:spcPct val="35000"/>
            </a:spcAft>
          </a:pPr>
          <a:r>
            <a:rPr lang="en-US" sz="1000" b="1" kern="1200" dirty="0"/>
            <a:t>PYROLYSIS</a:t>
          </a:r>
        </a:p>
      </dsp:txBody>
      <dsp:txXfrm>
        <a:off x="4762341" y="75731"/>
        <a:ext cx="1765184" cy="635341"/>
      </dsp:txXfrm>
    </dsp:sp>
    <dsp:sp modelId="{E50C9DCA-7F03-490C-A2B8-C8DC49E04A35}">
      <dsp:nvSpPr>
        <dsp:cNvPr id="0" name=""/>
        <dsp:cNvSpPr/>
      </dsp:nvSpPr>
      <dsp:spPr>
        <a:xfrm>
          <a:off x="6209855" y="75731"/>
          <a:ext cx="1588352" cy="635341"/>
        </a:xfrm>
        <a:prstGeom prst="chevron">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005" tIns="26670" rIns="13335" bIns="26670" numCol="1" spcCol="1270" anchor="ctr" anchorCtr="0">
          <a:noAutofit/>
        </a:bodyPr>
        <a:lstStyle/>
        <a:p>
          <a:pPr lvl="0" algn="ctr" defTabSz="444500">
            <a:lnSpc>
              <a:spcPct val="90000"/>
            </a:lnSpc>
            <a:spcBef>
              <a:spcPct val="0"/>
            </a:spcBef>
            <a:spcAft>
              <a:spcPct val="35000"/>
            </a:spcAft>
          </a:pPr>
          <a:r>
            <a:rPr lang="en-US" sz="1000" b="1" kern="1200" dirty="0"/>
            <a:t>APPLICATIONS</a:t>
          </a:r>
        </a:p>
      </dsp:txBody>
      <dsp:txXfrm>
        <a:off x="6209855" y="75731"/>
        <a:ext cx="1588352" cy="635341"/>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3CB05E2-EF9C-49F8-839D-7E489240EBA7}" type="datetime1">
              <a:rPr lang="en-GB" smtClean="0"/>
              <a:pPr/>
              <a:t>05/11/2018</a:t>
            </a:fld>
            <a:endParaRPr lang="es-ES"/>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118812A-4429-4330-8F51-277AFFFE8BA3}" type="slidenum">
              <a:rPr lang="es-ES" smtClean="0"/>
              <a:pPr/>
              <a:t>‹Nº›</a:t>
            </a:fld>
            <a:endParaRPr lang="es-ES"/>
          </a:p>
        </p:txBody>
      </p:sp>
    </p:spTree>
    <p:extLst>
      <p:ext uri="{BB962C8B-B14F-4D97-AF65-F5344CB8AC3E}">
        <p14:creationId xmlns="" xmlns:p14="http://schemas.microsoft.com/office/powerpoint/2010/main" val="279048468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A16768-241B-4D76-8E27-1CF5E851954C}" type="datetime1">
              <a:rPr lang="en-GB" smtClean="0"/>
              <a:pPr/>
              <a:t>05/11/2018</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244F9A-002F-4862-9F79-60632D669E0B}" type="slidenum">
              <a:rPr lang="es-ES" smtClean="0"/>
              <a:pPr/>
              <a:t>‹Nº›</a:t>
            </a:fld>
            <a:endParaRPr lang="es-ES"/>
          </a:p>
        </p:txBody>
      </p:sp>
    </p:spTree>
    <p:extLst>
      <p:ext uri="{BB962C8B-B14F-4D97-AF65-F5344CB8AC3E}">
        <p14:creationId xmlns="" xmlns:p14="http://schemas.microsoft.com/office/powerpoint/2010/main" val="3993203250"/>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BE244F9A-002F-4862-9F79-60632D669E0B}" type="slidenum">
              <a:rPr lang="es-ES" smtClean="0"/>
              <a:pPr/>
              <a:t>1</a:t>
            </a:fld>
            <a:endParaRPr lang="es-ES"/>
          </a:p>
        </p:txBody>
      </p:sp>
      <p:sp>
        <p:nvSpPr>
          <p:cNvPr id="5" name="Date Placeholder 4"/>
          <p:cNvSpPr>
            <a:spLocks noGrp="1"/>
          </p:cNvSpPr>
          <p:nvPr>
            <p:ph type="dt" idx="11"/>
          </p:nvPr>
        </p:nvSpPr>
        <p:spPr/>
        <p:txBody>
          <a:bodyPr/>
          <a:lstStyle/>
          <a:p>
            <a:fld id="{1125F9A8-9BFB-4E30-AD06-011713D79E52}" type="datetime1">
              <a:rPr lang="en-GB" smtClean="0"/>
              <a:pPr/>
              <a:t>05/11/2018</a:t>
            </a:fld>
            <a:endParaRPr lang="es-ES"/>
          </a:p>
        </p:txBody>
      </p:sp>
    </p:spTree>
    <p:extLst>
      <p:ext uri="{BB962C8B-B14F-4D97-AF65-F5344CB8AC3E}">
        <p14:creationId xmlns="" xmlns:p14="http://schemas.microsoft.com/office/powerpoint/2010/main" val="607447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BE244F9A-002F-4862-9F79-60632D669E0B}" type="slidenum">
              <a:rPr lang="es-ES" smtClean="0"/>
              <a:pPr/>
              <a:t>6</a:t>
            </a:fld>
            <a:endParaRPr lang="es-ES"/>
          </a:p>
        </p:txBody>
      </p:sp>
      <p:sp>
        <p:nvSpPr>
          <p:cNvPr id="5" name="Date Placeholder 4"/>
          <p:cNvSpPr>
            <a:spLocks noGrp="1"/>
          </p:cNvSpPr>
          <p:nvPr>
            <p:ph type="dt" idx="11"/>
          </p:nvPr>
        </p:nvSpPr>
        <p:spPr/>
        <p:txBody>
          <a:bodyPr/>
          <a:lstStyle/>
          <a:p>
            <a:fld id="{1125F9A8-9BFB-4E30-AD06-011713D79E52}" type="datetime1">
              <a:rPr lang="en-GB" smtClean="0"/>
              <a:pPr/>
              <a:t>07/11/2018</a:t>
            </a:fld>
            <a:endParaRPr lang="es-ES"/>
          </a:p>
        </p:txBody>
      </p:sp>
    </p:spTree>
    <p:extLst>
      <p:ext uri="{BB962C8B-B14F-4D97-AF65-F5344CB8AC3E}">
        <p14:creationId xmlns:p14="http://schemas.microsoft.com/office/powerpoint/2010/main" xmlns="" val="607447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Date Placeholder 3"/>
          <p:cNvSpPr>
            <a:spLocks noGrp="1"/>
          </p:cNvSpPr>
          <p:nvPr>
            <p:ph type="dt" idx="10"/>
          </p:nvPr>
        </p:nvSpPr>
        <p:spPr/>
        <p:txBody>
          <a:bodyPr/>
          <a:lstStyle/>
          <a:p>
            <a:fld id="{DB5CA6EF-8F70-4F17-9E5A-66DF681E1FAF}" type="datetime1">
              <a:rPr lang="en-GB" smtClean="0"/>
              <a:pPr/>
              <a:t>07/11/2018</a:t>
            </a:fld>
            <a:endParaRPr lang="es-ES"/>
          </a:p>
        </p:txBody>
      </p:sp>
      <p:sp>
        <p:nvSpPr>
          <p:cNvPr id="5" name="Slide Number Placeholder 4"/>
          <p:cNvSpPr>
            <a:spLocks noGrp="1"/>
          </p:cNvSpPr>
          <p:nvPr>
            <p:ph type="sldNum" sz="quarter" idx="11"/>
          </p:nvPr>
        </p:nvSpPr>
        <p:spPr/>
        <p:txBody>
          <a:bodyPr/>
          <a:lstStyle/>
          <a:p>
            <a:fld id="{BE244F9A-002F-4862-9F79-60632D669E0B}" type="slidenum">
              <a:rPr lang="es-ES" smtClean="0"/>
              <a:pPr/>
              <a:t>7</a:t>
            </a:fld>
            <a:endParaRPr lang="es-ES"/>
          </a:p>
        </p:txBody>
      </p:sp>
    </p:spTree>
    <p:extLst>
      <p:ext uri="{BB962C8B-B14F-4D97-AF65-F5344CB8AC3E}">
        <p14:creationId xmlns:p14="http://schemas.microsoft.com/office/powerpoint/2010/main" xmlns="" val="8197677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n-US" noProof="0" dirty="0" smtClean="0"/>
              <a:t>The main exposure sources has been identified. We have evaluated the step by step process. The more hazardous step</a:t>
            </a:r>
            <a:r>
              <a:rPr lang="en-US" baseline="0" noProof="0" dirty="0" smtClean="0"/>
              <a:t> </a:t>
            </a:r>
            <a:r>
              <a:rPr lang="en-US" noProof="0" dirty="0" smtClean="0"/>
              <a:t>are expected to be those which</a:t>
            </a:r>
            <a:r>
              <a:rPr lang="en-US" baseline="0" noProof="0" dirty="0" smtClean="0"/>
              <a:t> involve solids (powders). The last step, when the product is extracted from the oven is the only step containing nanomaterials. As it is also a powder, it is believed that the last step could be the more hazardous step.</a:t>
            </a:r>
            <a:endParaRPr lang="en-US" noProof="0" dirty="0"/>
          </a:p>
        </p:txBody>
      </p:sp>
      <p:sp>
        <p:nvSpPr>
          <p:cNvPr id="4" name="3 Marcador de fecha"/>
          <p:cNvSpPr>
            <a:spLocks noGrp="1"/>
          </p:cNvSpPr>
          <p:nvPr>
            <p:ph type="dt" idx="10"/>
          </p:nvPr>
        </p:nvSpPr>
        <p:spPr/>
        <p:txBody>
          <a:bodyPr/>
          <a:lstStyle/>
          <a:p>
            <a:fld id="{17A16768-241B-4D76-8E27-1CF5E851954C}" type="datetime1">
              <a:rPr lang="en-GB" smtClean="0"/>
              <a:pPr/>
              <a:t>07/11/2018</a:t>
            </a:fld>
            <a:endParaRPr lang="es-ES"/>
          </a:p>
        </p:txBody>
      </p:sp>
      <p:sp>
        <p:nvSpPr>
          <p:cNvPr id="5" name="4 Marcador de número de diapositiva"/>
          <p:cNvSpPr>
            <a:spLocks noGrp="1"/>
          </p:cNvSpPr>
          <p:nvPr>
            <p:ph type="sldNum" sz="quarter" idx="11"/>
          </p:nvPr>
        </p:nvSpPr>
        <p:spPr/>
        <p:txBody>
          <a:bodyPr/>
          <a:lstStyle/>
          <a:p>
            <a:fld id="{BE244F9A-002F-4862-9F79-60632D669E0B}" type="slidenum">
              <a:rPr lang="es-ES" smtClean="0"/>
              <a:pPr/>
              <a:t>8</a:t>
            </a:fld>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eño personalizado">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0" y="1052736"/>
            <a:ext cx="9144000" cy="5805264"/>
          </a:xfrm>
          <a:prstGeom prst="rect">
            <a:avLst/>
          </a:prstGeom>
        </p:spPr>
      </p:pic>
      <p:sp>
        <p:nvSpPr>
          <p:cNvPr id="8" name="6 CuadroTexto"/>
          <p:cNvSpPr txBox="1"/>
          <p:nvPr userDrawn="1"/>
        </p:nvSpPr>
        <p:spPr>
          <a:xfrm>
            <a:off x="396552" y="6479758"/>
            <a:ext cx="9144000" cy="261610"/>
          </a:xfrm>
          <a:prstGeom prst="rect">
            <a:avLst/>
          </a:prstGeom>
          <a:noFill/>
        </p:spPr>
        <p:txBody>
          <a:bodyPr wrap="square" rtlCol="0">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kern="1200" dirty="0" smtClean="0">
                <a:solidFill>
                  <a:schemeClr val="tx2">
                    <a:lumMod val="20000"/>
                    <a:lumOff val="80000"/>
                  </a:schemeClr>
                </a:solidFill>
                <a:effectLst/>
                <a:latin typeface="+mn-lt"/>
                <a:ea typeface="+mn-ea"/>
                <a:cs typeface="+mn-cs"/>
              </a:rPr>
              <a:t>This project has received funding from the European Union’s Horizon 2020 research and innovation program under grant agreement No 686163</a:t>
            </a:r>
            <a:endParaRPr lang="es-ES" sz="1100" kern="1200" dirty="0">
              <a:solidFill>
                <a:schemeClr val="tx2">
                  <a:lumMod val="20000"/>
                  <a:lumOff val="80000"/>
                </a:schemeClr>
              </a:solidFill>
              <a:effectLst/>
              <a:latin typeface="+mn-lt"/>
              <a:ea typeface="+mn-ea"/>
              <a:cs typeface="+mn-cs"/>
            </a:endParaRPr>
          </a:p>
        </p:txBody>
      </p:sp>
      <p:pic>
        <p:nvPicPr>
          <p:cNvPr id="11" name="3 Imagen" descr="ue_logo.gif"/>
          <p:cNvPicPr>
            <a:picLocks noChangeAspect="1"/>
          </p:cNvPicPr>
          <p:nvPr userDrawn="1"/>
        </p:nvPicPr>
        <p:blipFill>
          <a:blip r:embed="rId3" cstate="print"/>
          <a:stretch>
            <a:fillRect/>
          </a:stretch>
        </p:blipFill>
        <p:spPr>
          <a:xfrm>
            <a:off x="235302" y="6439932"/>
            <a:ext cx="450497" cy="301436"/>
          </a:xfrm>
          <a:prstGeom prst="rect">
            <a:avLst/>
          </a:prstGeom>
        </p:spPr>
      </p:pic>
      <p:pic>
        <p:nvPicPr>
          <p:cNvPr id="2" name="Picture 1"/>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230738" y="188640"/>
            <a:ext cx="2787809" cy="640546"/>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1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E9FB5B6B-CFDF-4937-8D08-42339D950705}" type="slidenum">
              <a:rPr lang="es-ES" smtClean="0"/>
              <a:pPr/>
              <a:t>‹Nº›</a:t>
            </a:fld>
            <a:endParaRPr lang="es-ES" dirty="0"/>
          </a:p>
        </p:txBody>
      </p:sp>
      <p:sp>
        <p:nvSpPr>
          <p:cNvPr id="5"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r>
              <a:rPr lang="en-GB" dirty="0" smtClean="0"/>
              <a:t>27-28/02/2017</a:t>
            </a:r>
            <a:endParaRPr lang="es-ES" dirty="0"/>
          </a:p>
        </p:txBody>
      </p:sp>
      <p:sp>
        <p:nvSpPr>
          <p:cNvPr id="6"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r>
              <a:rPr lang="es-ES" dirty="0" smtClean="0"/>
              <a:t>12M meeting - POROUS4APP - </a:t>
            </a:r>
            <a:r>
              <a:rPr lang="es-ES" dirty="0" err="1" smtClean="0"/>
              <a:t>Switzerland</a:t>
            </a:r>
            <a:endParaRPr lang="es-E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0" y="2130425"/>
            <a:ext cx="9144000" cy="1470025"/>
          </a:xfrm>
        </p:spPr>
        <p:txBody>
          <a:bodyPr>
            <a:normAutofit/>
          </a:bodyPr>
          <a:lstStyle>
            <a:lvl1pPr>
              <a:defRPr sz="5000">
                <a:solidFill>
                  <a:srgbClr val="92D050"/>
                </a:solidFill>
              </a:defRPr>
            </a:lvl1pPr>
          </a:lstStyle>
          <a:p>
            <a:r>
              <a:rPr lang="fr-FR" dirty="0" smtClean="0"/>
              <a:t>Modifiez le style du titre</a:t>
            </a:r>
            <a:endParaRPr lang="en-US" dirty="0"/>
          </a:p>
        </p:txBody>
      </p:sp>
      <p:sp>
        <p:nvSpPr>
          <p:cNvPr id="3" name="Sous-titre 2"/>
          <p:cNvSpPr>
            <a:spLocks noGrp="1"/>
          </p:cNvSpPr>
          <p:nvPr>
            <p:ph type="subTitle" idx="1"/>
          </p:nvPr>
        </p:nvSpPr>
        <p:spPr>
          <a:xfrm>
            <a:off x="0" y="3886200"/>
            <a:ext cx="9144000" cy="1752600"/>
          </a:xfrm>
        </p:spPr>
        <p:txBody>
          <a:bodyPr/>
          <a:lstStyle>
            <a:lvl1pPr marL="0" indent="0" algn="ctr">
              <a:buNone/>
              <a:defRPr b="1" i="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Modifiez le style des sous-titres du masque</a:t>
            </a:r>
            <a:endParaRPr lang="en-US" dirty="0"/>
          </a:p>
        </p:txBody>
      </p:sp>
      <p:sp>
        <p:nvSpPr>
          <p:cNvPr id="12"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r>
              <a:rPr lang="en-GB" dirty="0" smtClean="0"/>
              <a:t>27-28/02/2017</a:t>
            </a:r>
            <a:endParaRPr lang="es-ES" dirty="0"/>
          </a:p>
        </p:txBody>
      </p:sp>
      <p:sp>
        <p:nvSpPr>
          <p:cNvPr id="13"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r>
              <a:rPr lang="es-ES" dirty="0" smtClean="0"/>
              <a:t>12M meeting - POROUS4APP - </a:t>
            </a:r>
            <a:r>
              <a:rPr lang="es-ES" dirty="0" err="1" smtClean="0"/>
              <a:t>Switzerland</a:t>
            </a:r>
            <a:endParaRPr lang="es-ES" dirty="0"/>
          </a:p>
        </p:txBody>
      </p:sp>
      <p:sp>
        <p:nvSpPr>
          <p:cNvPr id="14"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E9FB5B6B-CFDF-4937-8D08-42339D950705}" type="slidenum">
              <a:rPr lang="es-ES" smtClean="0"/>
              <a:pPr/>
              <a:t>‹Nº›</a:t>
            </a:fld>
            <a:endParaRPr lang="es-ES" dirty="0"/>
          </a:p>
        </p:txBody>
      </p:sp>
    </p:spTree>
    <p:extLst>
      <p:ext uri="{BB962C8B-B14F-4D97-AF65-F5344CB8AC3E}">
        <p14:creationId xmlns="" xmlns:p14="http://schemas.microsoft.com/office/powerpoint/2010/main" val="72212921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1052736"/>
            <a:ext cx="8229600" cy="1070992"/>
          </a:xfrm>
        </p:spPr>
        <p:txBody>
          <a:bodyPr>
            <a:normAutofit/>
          </a:bodyPr>
          <a:lstStyle>
            <a:lvl1pPr algn="l">
              <a:defRPr sz="5000">
                <a:solidFill>
                  <a:schemeClr val="tx1"/>
                </a:solidFill>
              </a:defRPr>
            </a:lvl1pPr>
          </a:lstStyle>
          <a:p>
            <a:r>
              <a:rPr lang="fr-FR" dirty="0" smtClean="0"/>
              <a:t>Modifiez le style du titre</a:t>
            </a:r>
            <a:endParaRPr lang="en-US" dirty="0"/>
          </a:p>
        </p:txBody>
      </p:sp>
      <p:sp>
        <p:nvSpPr>
          <p:cNvPr id="3" name="Espace réservé du contenu 2"/>
          <p:cNvSpPr>
            <a:spLocks noGrp="1"/>
          </p:cNvSpPr>
          <p:nvPr>
            <p:ph idx="1"/>
          </p:nvPr>
        </p:nvSpPr>
        <p:spPr>
          <a:xfrm>
            <a:off x="457200" y="2204864"/>
            <a:ext cx="8229600" cy="3921299"/>
          </a:xfrm>
        </p:spPr>
        <p:txBody>
          <a:bodyPr/>
          <a:lstStyle>
            <a:lvl1pPr>
              <a:defRPr b="1" i="0">
                <a:solidFill>
                  <a:schemeClr val="tx2"/>
                </a:solidFill>
              </a:defRPr>
            </a:lvl1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27"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r>
              <a:rPr lang="en-GB" dirty="0" smtClean="0"/>
              <a:t>27-28/02/2017</a:t>
            </a:r>
            <a:endParaRPr lang="es-ES" dirty="0"/>
          </a:p>
        </p:txBody>
      </p:sp>
      <p:sp>
        <p:nvSpPr>
          <p:cNvPr id="28"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r>
              <a:rPr lang="es-ES" dirty="0" smtClean="0"/>
              <a:t>12M meeting - POROUS4APP - </a:t>
            </a:r>
            <a:r>
              <a:rPr lang="es-ES" dirty="0" err="1" smtClean="0"/>
              <a:t>Switzerland</a:t>
            </a:r>
            <a:endParaRPr lang="es-ES" dirty="0"/>
          </a:p>
        </p:txBody>
      </p:sp>
      <p:sp>
        <p:nvSpPr>
          <p:cNvPr id="29"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E9FB5B6B-CFDF-4937-8D08-42339D950705}" type="slidenum">
              <a:rPr lang="es-ES" smtClean="0"/>
              <a:pPr/>
              <a:t>‹Nº›</a:t>
            </a:fld>
            <a:endParaRPr lang="es-ES" dirty="0"/>
          </a:p>
        </p:txBody>
      </p:sp>
    </p:spTree>
    <p:extLst>
      <p:ext uri="{BB962C8B-B14F-4D97-AF65-F5344CB8AC3E}">
        <p14:creationId xmlns="" xmlns:p14="http://schemas.microsoft.com/office/powerpoint/2010/main" val="95046390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1052735"/>
            <a:ext cx="8229600" cy="1080119"/>
          </a:xfrm>
        </p:spPr>
        <p:txBody>
          <a:bodyPr>
            <a:normAutofit/>
          </a:bodyPr>
          <a:lstStyle>
            <a:lvl1pPr>
              <a:defRPr sz="5000">
                <a:solidFill>
                  <a:schemeClr val="tx1"/>
                </a:solidFill>
              </a:defRPr>
            </a:lvl1pPr>
          </a:lstStyle>
          <a:p>
            <a:r>
              <a:rPr lang="fr-FR" dirty="0" smtClean="0"/>
              <a:t>Modifiez le style du titre</a:t>
            </a:r>
            <a:endParaRPr lang="en-US" dirty="0"/>
          </a:p>
        </p:txBody>
      </p:sp>
      <p:sp>
        <p:nvSpPr>
          <p:cNvPr id="3" name="Espace réservé du contenu 2"/>
          <p:cNvSpPr>
            <a:spLocks noGrp="1"/>
          </p:cNvSpPr>
          <p:nvPr>
            <p:ph sz="half" idx="1"/>
          </p:nvPr>
        </p:nvSpPr>
        <p:spPr>
          <a:xfrm>
            <a:off x="457200" y="2176264"/>
            <a:ext cx="4038600" cy="3989040"/>
          </a:xfrm>
        </p:spPr>
        <p:txBody>
          <a:bodyPr/>
          <a:lstStyle>
            <a:lvl1pPr>
              <a:defRPr sz="2800" b="1" i="0">
                <a:solidFill>
                  <a:schemeClr val="tx2"/>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 name="Espace réservé du contenu 3"/>
          <p:cNvSpPr>
            <a:spLocks noGrp="1"/>
          </p:cNvSpPr>
          <p:nvPr>
            <p:ph sz="half" idx="2"/>
          </p:nvPr>
        </p:nvSpPr>
        <p:spPr>
          <a:xfrm>
            <a:off x="4648200" y="2176264"/>
            <a:ext cx="4038600" cy="3989040"/>
          </a:xfrm>
        </p:spPr>
        <p:txBody>
          <a:bodyPr/>
          <a:lstStyle>
            <a:lvl1pPr>
              <a:defRPr sz="2800" b="1" i="0">
                <a:solidFill>
                  <a:schemeClr val="tx2"/>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15"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E9FB5B6B-CFDF-4937-8D08-42339D950705}" type="slidenum">
              <a:rPr lang="es-ES" smtClean="0"/>
              <a:pPr/>
              <a:t>‹Nº›</a:t>
            </a:fld>
            <a:endParaRPr lang="es-ES" dirty="0"/>
          </a:p>
        </p:txBody>
      </p:sp>
      <p:sp>
        <p:nvSpPr>
          <p:cNvPr id="8" name="3 Marcador de fecha"/>
          <p:cNvSpPr>
            <a:spLocks noGrp="1"/>
          </p:cNvSpPr>
          <p:nvPr>
            <p:ph type="dt" sz="half" idx="10"/>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r>
              <a:rPr lang="en-GB" dirty="0" smtClean="0"/>
              <a:t>27-28/02/2017</a:t>
            </a:r>
            <a:endParaRPr lang="es-ES" dirty="0"/>
          </a:p>
        </p:txBody>
      </p:sp>
      <p:sp>
        <p:nvSpPr>
          <p:cNvPr id="9"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r>
              <a:rPr lang="es-ES" dirty="0" smtClean="0"/>
              <a:t>12M meeting - POROUS4APP - </a:t>
            </a:r>
            <a:r>
              <a:rPr lang="es-ES" dirty="0" err="1" smtClean="0"/>
              <a:t>Switzerland</a:t>
            </a:r>
            <a:endParaRPr lang="es-ES" dirty="0"/>
          </a:p>
        </p:txBody>
      </p:sp>
    </p:spTree>
    <p:extLst>
      <p:ext uri="{BB962C8B-B14F-4D97-AF65-F5344CB8AC3E}">
        <p14:creationId xmlns="" xmlns:p14="http://schemas.microsoft.com/office/powerpoint/2010/main" val="38773084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1137145"/>
            <a:ext cx="3008313" cy="1162050"/>
          </a:xfrm>
        </p:spPr>
        <p:txBody>
          <a:bodyPr anchor="b"/>
          <a:lstStyle>
            <a:lvl1pPr algn="l">
              <a:defRPr sz="2000" b="1"/>
            </a:lvl1pPr>
          </a:lstStyle>
          <a:p>
            <a:r>
              <a:rPr lang="fr-FR" dirty="0" smtClean="0"/>
              <a:t>Modifiez le style du titre</a:t>
            </a:r>
            <a:endParaRPr lang="en-US" dirty="0"/>
          </a:p>
        </p:txBody>
      </p:sp>
      <p:sp>
        <p:nvSpPr>
          <p:cNvPr id="3" name="Espace réservé du contenu 2"/>
          <p:cNvSpPr>
            <a:spLocks noGrp="1"/>
          </p:cNvSpPr>
          <p:nvPr>
            <p:ph idx="1"/>
          </p:nvPr>
        </p:nvSpPr>
        <p:spPr>
          <a:xfrm>
            <a:off x="3575050" y="1137146"/>
            <a:ext cx="5111750" cy="5028158"/>
          </a:xfrm>
        </p:spPr>
        <p:txBody>
          <a:bodyPr/>
          <a:lstStyle>
            <a:lvl1pPr>
              <a:defRPr sz="3200" b="1" i="0">
                <a:solidFill>
                  <a:schemeClr val="tx2"/>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 name="Espace réservé du texte 3"/>
          <p:cNvSpPr>
            <a:spLocks noGrp="1"/>
          </p:cNvSpPr>
          <p:nvPr>
            <p:ph type="body" sz="half" idx="2"/>
          </p:nvPr>
        </p:nvSpPr>
        <p:spPr>
          <a:xfrm>
            <a:off x="457200" y="2299196"/>
            <a:ext cx="3008313" cy="386610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10"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E9FB5B6B-CFDF-4937-8D08-42339D950705}" type="slidenum">
              <a:rPr lang="es-ES" smtClean="0"/>
              <a:pPr/>
              <a:t>‹Nº›</a:t>
            </a:fld>
            <a:endParaRPr lang="es-ES" dirty="0"/>
          </a:p>
        </p:txBody>
      </p:sp>
      <p:sp>
        <p:nvSpPr>
          <p:cNvPr id="11" name="3 Marcador de fecha"/>
          <p:cNvSpPr>
            <a:spLocks noGrp="1"/>
          </p:cNvSpPr>
          <p:nvPr>
            <p:ph type="dt" sz="half" idx="10"/>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r>
              <a:rPr lang="en-GB" dirty="0" smtClean="0"/>
              <a:t>27-28/02/2017</a:t>
            </a:r>
            <a:endParaRPr lang="es-ES" dirty="0"/>
          </a:p>
        </p:txBody>
      </p:sp>
      <p:sp>
        <p:nvSpPr>
          <p:cNvPr id="12"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r>
              <a:rPr lang="es-ES" dirty="0" smtClean="0"/>
              <a:t>12M meeting - POROUS4APP - </a:t>
            </a:r>
            <a:r>
              <a:rPr lang="es-ES" dirty="0" err="1" smtClean="0"/>
              <a:t>Switzerland</a:t>
            </a:r>
            <a:endParaRPr lang="es-ES" dirty="0"/>
          </a:p>
        </p:txBody>
      </p:sp>
    </p:spTree>
    <p:extLst>
      <p:ext uri="{BB962C8B-B14F-4D97-AF65-F5344CB8AC3E}">
        <p14:creationId xmlns="" xmlns:p14="http://schemas.microsoft.com/office/powerpoint/2010/main" val="5513607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69160"/>
            <a:ext cx="5486400" cy="566738"/>
          </a:xfrm>
        </p:spPr>
        <p:txBody>
          <a:bodyPr anchor="b"/>
          <a:lstStyle>
            <a:lvl1pPr algn="l">
              <a:defRPr sz="2000" b="1">
                <a:solidFill>
                  <a:schemeClr val="tx2"/>
                </a:solidFill>
              </a:defRPr>
            </a:lvl1pPr>
          </a:lstStyle>
          <a:p>
            <a:r>
              <a:rPr lang="fr-FR" dirty="0" smtClean="0"/>
              <a:t>Modifiez le style du titre</a:t>
            </a:r>
            <a:endParaRPr lang="en-US" dirty="0"/>
          </a:p>
        </p:txBody>
      </p:sp>
      <p:sp>
        <p:nvSpPr>
          <p:cNvPr id="3" name="Espace réservé pour une image  2"/>
          <p:cNvSpPr>
            <a:spLocks noGrp="1"/>
          </p:cNvSpPr>
          <p:nvPr>
            <p:ph type="pic" idx="1"/>
          </p:nvPr>
        </p:nvSpPr>
        <p:spPr>
          <a:xfrm>
            <a:off x="1792288" y="1114400"/>
            <a:ext cx="5486400" cy="37547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Espace réservé du texte 3"/>
          <p:cNvSpPr>
            <a:spLocks noGrp="1"/>
          </p:cNvSpPr>
          <p:nvPr>
            <p:ph type="body" sz="half" idx="2" hasCustomPrompt="1"/>
          </p:nvPr>
        </p:nvSpPr>
        <p:spPr>
          <a:xfrm>
            <a:off x="1792288" y="5504458"/>
            <a:ext cx="5486400" cy="51683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les styles du texte du masque</a:t>
            </a:r>
          </a:p>
        </p:txBody>
      </p:sp>
      <p:sp>
        <p:nvSpPr>
          <p:cNvPr id="1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E9FB5B6B-CFDF-4937-8D08-42339D950705}" type="slidenum">
              <a:rPr lang="es-ES" smtClean="0"/>
              <a:pPr/>
              <a:t>‹Nº›</a:t>
            </a:fld>
            <a:endParaRPr lang="es-ES" dirty="0"/>
          </a:p>
        </p:txBody>
      </p:sp>
      <p:sp>
        <p:nvSpPr>
          <p:cNvPr id="8" name="3 Marcador de fecha"/>
          <p:cNvSpPr>
            <a:spLocks noGrp="1"/>
          </p:cNvSpPr>
          <p:nvPr>
            <p:ph type="dt" sz="half" idx="10"/>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r>
              <a:rPr lang="en-GB" dirty="0" smtClean="0"/>
              <a:t>27-28/02/2017</a:t>
            </a:r>
            <a:endParaRPr lang="es-ES" dirty="0"/>
          </a:p>
        </p:txBody>
      </p:sp>
      <p:sp>
        <p:nvSpPr>
          <p:cNvPr id="9"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r>
              <a:rPr lang="es-ES" dirty="0" smtClean="0"/>
              <a:t>12M meeting - POROUS4APP - </a:t>
            </a:r>
            <a:r>
              <a:rPr lang="es-ES" dirty="0" err="1" smtClean="0"/>
              <a:t>Switzerland</a:t>
            </a:r>
            <a:endParaRPr lang="es-ES" dirty="0"/>
          </a:p>
        </p:txBody>
      </p:sp>
    </p:spTree>
    <p:extLst>
      <p:ext uri="{BB962C8B-B14F-4D97-AF65-F5344CB8AC3E}">
        <p14:creationId xmlns="" xmlns:p14="http://schemas.microsoft.com/office/powerpoint/2010/main" val="24481521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normAutofit/>
          </a:bodyPr>
          <a:lstStyle>
            <a:lvl1pPr algn="l">
              <a:defRPr lang="en-US" sz="2800" kern="1200" cap="all" baseline="0" dirty="0">
                <a:solidFill>
                  <a:schemeClr val="tx1"/>
                </a:solidFill>
                <a:latin typeface="+mj-lt"/>
                <a:ea typeface="+mj-ea"/>
                <a:cs typeface="+mj-cs"/>
              </a:defRPr>
            </a:lvl1pPr>
          </a:lstStyle>
          <a:p>
            <a:r>
              <a:rPr lang="en-US" dirty="0" smtClean="0"/>
              <a:t>Acknowledgment</a:t>
            </a:r>
            <a:endParaRPr lang="en-US" dirty="0"/>
          </a:p>
        </p:txBody>
      </p:sp>
      <p:sp>
        <p:nvSpPr>
          <p:cNvPr id="6" name="Espace réservé du contenu 2"/>
          <p:cNvSpPr>
            <a:spLocks noGrp="1"/>
          </p:cNvSpPr>
          <p:nvPr>
            <p:ph idx="1"/>
          </p:nvPr>
        </p:nvSpPr>
        <p:spPr>
          <a:xfrm>
            <a:off x="457200" y="2204864"/>
            <a:ext cx="8229600" cy="4032447"/>
          </a:xfrm>
        </p:spPr>
        <p:txBody>
          <a:bodyPr/>
          <a:lstStyle>
            <a:lvl1pPr>
              <a:defRPr b="1" i="0">
                <a:solidFill>
                  <a:schemeClr val="tx2"/>
                </a:solidFill>
              </a:defRPr>
            </a:lvl1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7" name="6 CuadroTexto"/>
          <p:cNvSpPr txBox="1"/>
          <p:nvPr userDrawn="1"/>
        </p:nvSpPr>
        <p:spPr>
          <a:xfrm>
            <a:off x="396552" y="6479758"/>
            <a:ext cx="9144000" cy="261610"/>
          </a:xfrm>
          <a:prstGeom prst="rect">
            <a:avLst/>
          </a:prstGeom>
          <a:noFill/>
        </p:spPr>
        <p:txBody>
          <a:bodyPr wrap="square" rtlCol="0">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kern="1200" dirty="0" smtClean="0">
                <a:solidFill>
                  <a:schemeClr val="tx2">
                    <a:lumMod val="20000"/>
                    <a:lumOff val="80000"/>
                  </a:schemeClr>
                </a:solidFill>
                <a:effectLst/>
                <a:latin typeface="+mn-lt"/>
                <a:ea typeface="+mn-ea"/>
                <a:cs typeface="+mn-cs"/>
              </a:rPr>
              <a:t>This project has received funding from the European Union’s Horizon 2020 research and innovation program</a:t>
            </a:r>
            <a:r>
              <a:rPr lang="en-US" sz="1100" kern="1200" baseline="0" dirty="0" smtClean="0">
                <a:solidFill>
                  <a:schemeClr val="tx2">
                    <a:lumMod val="20000"/>
                    <a:lumOff val="80000"/>
                  </a:schemeClr>
                </a:solidFill>
                <a:effectLst/>
                <a:latin typeface="+mn-lt"/>
                <a:ea typeface="+mn-ea"/>
                <a:cs typeface="+mn-cs"/>
              </a:rPr>
              <a:t> </a:t>
            </a:r>
            <a:r>
              <a:rPr lang="en-US" sz="1100" kern="1200" dirty="0" smtClean="0">
                <a:solidFill>
                  <a:schemeClr val="tx2">
                    <a:lumMod val="20000"/>
                    <a:lumOff val="80000"/>
                  </a:schemeClr>
                </a:solidFill>
                <a:effectLst/>
                <a:latin typeface="+mn-lt"/>
                <a:ea typeface="+mn-ea"/>
                <a:cs typeface="+mn-cs"/>
              </a:rPr>
              <a:t>under grant agreement No 666157</a:t>
            </a:r>
            <a:endParaRPr lang="es-ES" sz="1200" dirty="0">
              <a:solidFill>
                <a:schemeClr val="tx2">
                  <a:lumMod val="20000"/>
                  <a:lumOff val="80000"/>
                </a:schemeClr>
              </a:solidFill>
            </a:endParaRPr>
          </a:p>
        </p:txBody>
      </p:sp>
      <p:pic>
        <p:nvPicPr>
          <p:cNvPr id="8" name="3 Imagen" descr="ue_logo.gif"/>
          <p:cNvPicPr>
            <a:picLocks noChangeAspect="1"/>
          </p:cNvPicPr>
          <p:nvPr userDrawn="1"/>
        </p:nvPicPr>
        <p:blipFill>
          <a:blip r:embed="rId2" cstate="print"/>
          <a:stretch>
            <a:fillRect/>
          </a:stretch>
        </p:blipFill>
        <p:spPr>
          <a:xfrm>
            <a:off x="235302" y="6439932"/>
            <a:ext cx="450497" cy="301436"/>
          </a:xfrm>
          <a:prstGeom prst="rect">
            <a:avLst/>
          </a:prstGeom>
        </p:spPr>
      </p:pic>
    </p:spTree>
    <p:extLst>
      <p:ext uri="{BB962C8B-B14F-4D97-AF65-F5344CB8AC3E}">
        <p14:creationId xmlns="" xmlns:p14="http://schemas.microsoft.com/office/powerpoint/2010/main" val="35960744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gif"/><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10" cstate="print"/>
          <a:stretch>
            <a:fillRect/>
          </a:stretch>
        </p:blipFill>
        <p:spPr>
          <a:xfrm>
            <a:off x="0" y="6181725"/>
            <a:ext cx="9144000" cy="676275"/>
          </a:xfrm>
          <a:prstGeom prst="rect">
            <a:avLst/>
          </a:prstGeom>
        </p:spPr>
      </p:pic>
      <p:sp>
        <p:nvSpPr>
          <p:cNvPr id="2" name="Espace réservé du titre 1"/>
          <p:cNvSpPr>
            <a:spLocks noGrp="1"/>
          </p:cNvSpPr>
          <p:nvPr>
            <p:ph type="title"/>
          </p:nvPr>
        </p:nvSpPr>
        <p:spPr>
          <a:xfrm>
            <a:off x="457200" y="1205880"/>
            <a:ext cx="8229600" cy="1070992"/>
          </a:xfrm>
          <a:prstGeom prst="rect">
            <a:avLst/>
          </a:prstGeom>
        </p:spPr>
        <p:txBody>
          <a:bodyPr vert="horz" lIns="91440" tIns="45720" rIns="91440" bIns="45720" rtlCol="0" anchor="ctr">
            <a:normAutofit/>
          </a:bodyPr>
          <a:lstStyle/>
          <a:p>
            <a:r>
              <a:rPr lang="fr-FR" dirty="0" smtClean="0"/>
              <a:t>Modifiez le style du titre</a:t>
            </a:r>
            <a:endParaRPr lang="en-US" dirty="0"/>
          </a:p>
        </p:txBody>
      </p:sp>
      <p:sp>
        <p:nvSpPr>
          <p:cNvPr id="3" name="Espace réservé du texte 2"/>
          <p:cNvSpPr>
            <a:spLocks noGrp="1"/>
          </p:cNvSpPr>
          <p:nvPr>
            <p:ph type="body" idx="1"/>
          </p:nvPr>
        </p:nvSpPr>
        <p:spPr>
          <a:xfrm>
            <a:off x="457200" y="2420888"/>
            <a:ext cx="8229600" cy="3196952"/>
          </a:xfrm>
          <a:prstGeom prst="rect">
            <a:avLst/>
          </a:prstGeom>
        </p:spPr>
        <p:txBody>
          <a:bodyPr vert="horz" lIns="91440" tIns="45720" rIns="91440" bIns="45720" rtlCol="0">
            <a:normAutofit/>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defRPr>
            </a:lvl1pPr>
          </a:lstStyle>
          <a:p>
            <a:r>
              <a:rPr lang="en-GB" dirty="0" smtClean="0"/>
              <a:t>27-28/02/2017</a:t>
            </a:r>
            <a:endParaRPr lang="en-US" dirty="0"/>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defRPr>
            </a:lvl1pPr>
          </a:lstStyle>
          <a:p>
            <a:fld id="{7CBDB262-FB62-4CEC-B333-D33E17618929}" type="slidenum">
              <a:rPr lang="en-US" smtClean="0"/>
              <a:pPr/>
              <a:t>‹Nº›</a:t>
            </a:fld>
            <a:endParaRPr lang="en-US" dirty="0"/>
          </a:p>
        </p:txBody>
      </p:sp>
      <p:sp>
        <p:nvSpPr>
          <p:cNvPr id="13"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defRPr>
            </a:lvl1pPr>
          </a:lstStyle>
          <a:p>
            <a:r>
              <a:rPr lang="es-ES" dirty="0" smtClean="0"/>
              <a:t>12M meeting - POROUS4APP - </a:t>
            </a:r>
            <a:r>
              <a:rPr lang="es-ES" dirty="0" err="1" smtClean="0"/>
              <a:t>Switzerland</a:t>
            </a:r>
            <a:endParaRPr lang="es-ES" dirty="0"/>
          </a:p>
        </p:txBody>
      </p:sp>
      <p:cxnSp>
        <p:nvCxnSpPr>
          <p:cNvPr id="16" name="7 Conector recto"/>
          <p:cNvCxnSpPr/>
          <p:nvPr userDrawn="1"/>
        </p:nvCxnSpPr>
        <p:spPr>
          <a:xfrm>
            <a:off x="0" y="980728"/>
            <a:ext cx="9144000" cy="13232"/>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pic>
        <p:nvPicPr>
          <p:cNvPr id="18" name="3 Imagen" descr="ue_logo.gif"/>
          <p:cNvPicPr>
            <a:picLocks noChangeAspect="1"/>
          </p:cNvPicPr>
          <p:nvPr userDrawn="1"/>
        </p:nvPicPr>
        <p:blipFill>
          <a:blip r:embed="rId11" cstate="print"/>
          <a:stretch>
            <a:fillRect/>
          </a:stretch>
        </p:blipFill>
        <p:spPr>
          <a:xfrm>
            <a:off x="4194869" y="107393"/>
            <a:ext cx="953195" cy="637800"/>
          </a:xfrm>
          <a:prstGeom prst="rect">
            <a:avLst/>
          </a:prstGeom>
        </p:spPr>
      </p:pic>
      <p:sp>
        <p:nvSpPr>
          <p:cNvPr id="5" name="Rectangle 4"/>
          <p:cNvSpPr/>
          <p:nvPr userDrawn="1"/>
        </p:nvSpPr>
        <p:spPr>
          <a:xfrm>
            <a:off x="4112076" y="727222"/>
            <a:ext cx="1096775" cy="338554"/>
          </a:xfrm>
          <a:prstGeom prst="rect">
            <a:avLst/>
          </a:prstGeom>
        </p:spPr>
        <p:txBody>
          <a:bodyPr wrap="none">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800" dirty="0" smtClean="0">
                <a:solidFill>
                  <a:schemeClr val="tx2"/>
                </a:solidFill>
              </a:rPr>
              <a:t>H2020</a:t>
            </a:r>
            <a:r>
              <a:rPr lang="es-ES" sz="800" baseline="0" dirty="0" smtClean="0">
                <a:solidFill>
                  <a:schemeClr val="tx2"/>
                </a:solidFill>
              </a:rPr>
              <a:t>  - </a:t>
            </a:r>
            <a:r>
              <a:rPr lang="es-ES" sz="800" kern="1200" dirty="0" smtClean="0">
                <a:solidFill>
                  <a:schemeClr val="tx2"/>
                </a:solidFill>
                <a:latin typeface="+mn-lt"/>
                <a:ea typeface="+mn-ea"/>
                <a:cs typeface="+mn-cs"/>
              </a:rPr>
              <a:t>GA n°</a:t>
            </a:r>
            <a:r>
              <a:rPr lang="en-US" sz="800" kern="1200" dirty="0" smtClean="0">
                <a:solidFill>
                  <a:schemeClr val="tx2"/>
                </a:solidFill>
                <a:latin typeface="+mn-lt"/>
                <a:ea typeface="+mn-ea"/>
                <a:cs typeface="+mn-cs"/>
              </a:rPr>
              <a:t>686163</a:t>
            </a:r>
            <a:endParaRPr lang="es-ES" sz="800" kern="1200" dirty="0" smtClean="0">
              <a:solidFill>
                <a:schemeClr val="tx2"/>
              </a:solidFill>
              <a:latin typeface="+mn-lt"/>
              <a:ea typeface="+mn-ea"/>
              <a:cs typeface="+mn-cs"/>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s-ES" sz="800" baseline="0" dirty="0" smtClean="0">
              <a:solidFill>
                <a:schemeClr val="tx2"/>
              </a:solidFill>
            </a:endParaRPr>
          </a:p>
        </p:txBody>
      </p:sp>
      <p:pic>
        <p:nvPicPr>
          <p:cNvPr id="14" name="Picture 13"/>
          <p:cNvPicPr>
            <a:picLocks noChangeAspect="1"/>
          </p:cNvPicPr>
          <p:nvPr userDrawn="1"/>
        </p:nvPicPr>
        <p:blipFill>
          <a:blip r:embed="rId12" cstate="print">
            <a:extLst>
              <a:ext uri="{28A0092B-C50C-407E-A947-70E740481C1C}">
                <a14:useLocalDpi xmlns="" xmlns:a14="http://schemas.microsoft.com/office/drawing/2010/main" val="0"/>
              </a:ext>
            </a:extLst>
          </a:blip>
          <a:stretch>
            <a:fillRect/>
          </a:stretch>
        </p:blipFill>
        <p:spPr>
          <a:xfrm>
            <a:off x="230738" y="188640"/>
            <a:ext cx="2787809" cy="640546"/>
          </a:xfrm>
          <a:prstGeom prst="rect">
            <a:avLst/>
          </a:prstGeom>
        </p:spPr>
      </p:pic>
    </p:spTree>
    <p:extLst>
      <p:ext uri="{BB962C8B-B14F-4D97-AF65-F5344CB8AC3E}">
        <p14:creationId xmlns="" xmlns:p14="http://schemas.microsoft.com/office/powerpoint/2010/main" val="1063385147"/>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3" r:id="rId3"/>
    <p:sldLayoutId id="2147483664" r:id="rId4"/>
    <p:sldLayoutId id="2147483666" r:id="rId5"/>
    <p:sldLayoutId id="2147483670" r:id="rId6"/>
    <p:sldLayoutId id="2147483671" r:id="rId7"/>
    <p:sldLayoutId id="2147483672" r:id="rId8"/>
  </p:sldLayoutIdLst>
  <p:timing>
    <p:tnLst>
      <p:par>
        <p:cTn id="1" dur="indefinite" restart="never" nodeType="tmRoot"/>
      </p:par>
    </p:tnLst>
  </p:timing>
  <p:hf hdr="0"/>
  <p:txStyles>
    <p:titleStyle>
      <a:lvl1pPr algn="ctr" defTabSz="914400" rtl="0" eaLnBrk="1" latinLnBrk="0" hangingPunct="1">
        <a:spcBef>
          <a:spcPct val="0"/>
        </a:spcBef>
        <a:buNone/>
        <a:defRPr sz="5000" kern="1200">
          <a:solidFill>
            <a:srgbClr val="92D050"/>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b="1" i="0" kern="1200">
          <a:solidFill>
            <a:schemeClr val="tx2"/>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2"/>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8.xml"/><Relationship Id="rId6" Type="http://schemas.openxmlformats.org/officeDocument/2006/relationships/image" Target="../media/image2.gif"/><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png"/><Relationship Id="rId2" Type="http://schemas.openxmlformats.org/officeDocument/2006/relationships/hyperlink" Target="http://www.porous-4app.eu/" TargetMode="Externa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image" Target="../media/image14.png"/><Relationship Id="rId18" Type="http://schemas.openxmlformats.org/officeDocument/2006/relationships/image" Target="../media/image19.jpeg"/><Relationship Id="rId3" Type="http://schemas.openxmlformats.org/officeDocument/2006/relationships/diagramLayout" Target="../diagrams/layout1.xml"/><Relationship Id="rId21" Type="http://schemas.openxmlformats.org/officeDocument/2006/relationships/image" Target="../media/image22.png"/><Relationship Id="rId7" Type="http://schemas.openxmlformats.org/officeDocument/2006/relationships/diagramData" Target="../diagrams/data2.xml"/><Relationship Id="rId12" Type="http://schemas.openxmlformats.org/officeDocument/2006/relationships/image" Target="../media/image13.gif"/><Relationship Id="rId17" Type="http://schemas.openxmlformats.org/officeDocument/2006/relationships/image" Target="../media/image18.jpeg"/><Relationship Id="rId2" Type="http://schemas.openxmlformats.org/officeDocument/2006/relationships/diagramData" Target="../diagrams/data1.xml"/><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image" Target="../media/image16.jpeg"/><Relationship Id="rId10" Type="http://schemas.openxmlformats.org/officeDocument/2006/relationships/diagramColors" Target="../diagrams/colors2.xml"/><Relationship Id="rId19" Type="http://schemas.openxmlformats.org/officeDocument/2006/relationships/image" Target="../media/image20.png"/><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image" Target="../media/image15.png"/><Relationship Id="rId22" Type="http://schemas.openxmlformats.org/officeDocument/2006/relationships/image" Target="../media/image23.png"/></Relationships>
</file>

<file path=ppt/slides/_rels/slide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6.jpeg"/><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pie de página"/>
          <p:cNvSpPr txBox="1">
            <a:spLocks/>
          </p:cNvSpPr>
          <p:nvPr/>
        </p:nvSpPr>
        <p:spPr>
          <a:xfrm>
            <a:off x="1115616" y="2492896"/>
            <a:ext cx="7272808" cy="365125"/>
          </a:xfrm>
          <a:prstGeom prst="rect">
            <a:avLst/>
          </a:prstGeom>
        </p:spPr>
        <p:txBody>
          <a:bodyPr vert="horz" lIns="91440" tIns="45720" rIns="91440" bIns="45720" rtlCol="0" anchor="ctr"/>
          <a:lstStyle>
            <a:lvl1pPr algn="ctr">
              <a:defRPr sz="1200">
                <a:solidFill>
                  <a:schemeClr val="bg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6000" b="1" i="0" u="none" strike="noStrike" kern="1200" cap="none" spc="0" normalizeH="0" baseline="0" noProof="0" dirty="0" smtClean="0">
                <a:ln>
                  <a:noFill/>
                </a:ln>
                <a:solidFill>
                  <a:schemeClr val="bg1"/>
                </a:solidFill>
                <a:effectLst/>
                <a:uLnTx/>
                <a:uFillTx/>
                <a:latin typeface="+mn-lt"/>
                <a:ea typeface="+mn-ea"/>
                <a:cs typeface="+mn-cs"/>
              </a:rPr>
              <a:t>POROUS4APP</a:t>
            </a:r>
          </a:p>
        </p:txBody>
      </p:sp>
      <p:pic>
        <p:nvPicPr>
          <p:cNvPr id="3" name="Picture 2" descr="http://ipo.leitat.org/wp-content/uploads/2013/12/logo_LEITAT_ar.png"/>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6860397" y="260648"/>
            <a:ext cx="1888067" cy="432048"/>
          </a:xfrm>
          <a:prstGeom prst="rect">
            <a:avLst/>
          </a:prstGeom>
          <a:noFill/>
        </p:spPr>
      </p:pic>
    </p:spTree>
    <p:extLst>
      <p:ext uri="{BB962C8B-B14F-4D97-AF65-F5344CB8AC3E}">
        <p14:creationId xmlns="" xmlns:p14="http://schemas.microsoft.com/office/powerpoint/2010/main" val="19113183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457200" y="1600200"/>
            <a:ext cx="8229600" cy="242656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FF0000"/>
              </a:buClr>
              <a:buSzPct val="80000"/>
              <a:buFont typeface="Wingdings" pitchFamily="2" charset="2"/>
              <a:buChar char=""/>
              <a:defRPr sz="2000" kern="1200">
                <a:solidFill>
                  <a:schemeClr val="tx1"/>
                </a:solidFill>
                <a:latin typeface="+mn-lt"/>
                <a:ea typeface="+mn-ea"/>
                <a:cs typeface="+mn-cs"/>
              </a:defRPr>
            </a:lvl1pPr>
            <a:lvl2pPr marL="742950" indent="-285750" algn="l" defTabSz="914400" rtl="0" eaLnBrk="1" latinLnBrk="0" hangingPunct="1">
              <a:spcBef>
                <a:spcPct val="20000"/>
              </a:spcBef>
              <a:buClr>
                <a:srgbClr val="FF0000"/>
              </a:buClr>
              <a:buSzPct val="80000"/>
              <a:buFont typeface="Wingdings" pitchFamily="2" charset="2"/>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Clr>
                <a:srgbClr val="FF0000"/>
              </a:buClr>
              <a:buSzPct val="80000"/>
              <a:buFont typeface="Wingdings" pitchFamily="2" charset="2"/>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Clr>
                <a:srgbClr val="FF0000"/>
              </a:buClr>
              <a:buSzPct val="80000"/>
              <a:buFont typeface="Wingdings" pitchFamily="2" charset="2"/>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Clr>
                <a:srgbClr val="FF0000"/>
              </a:buClr>
              <a:buSzPct val="80000"/>
              <a:buFont typeface="Wingdings" pitchFamily="2" charset="2"/>
              <a:buChar char=""/>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5800" b="1" dirty="0" smtClean="0"/>
              <a:t>Thank </a:t>
            </a:r>
            <a:r>
              <a:rPr lang="en-GB" sz="5800" b="1" dirty="0" smtClean="0"/>
              <a:t>you</a:t>
            </a:r>
            <a:endParaRPr lang="de-CH" sz="1050" dirty="0" smtClean="0"/>
          </a:p>
          <a:p>
            <a:pPr marL="0" indent="0" algn="ctr">
              <a:buNone/>
            </a:pPr>
            <a:endParaRPr lang="de-CH" sz="1050" dirty="0"/>
          </a:p>
        </p:txBody>
      </p:sp>
      <p:pic>
        <p:nvPicPr>
          <p:cNvPr id="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4006989"/>
            <a:ext cx="2475001" cy="180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43808" y="4365104"/>
            <a:ext cx="1980000" cy="144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860032" y="4365104"/>
            <a:ext cx="1980000" cy="144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9" name="Picture 5"/>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876256" y="4365104"/>
            <a:ext cx="1980000" cy="14400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3" name="6 CuadroTexto"/>
          <p:cNvSpPr txBox="1"/>
          <p:nvPr/>
        </p:nvSpPr>
        <p:spPr>
          <a:xfrm>
            <a:off x="396552" y="6479758"/>
            <a:ext cx="9144000" cy="261610"/>
          </a:xfrm>
          <a:prstGeom prst="rect">
            <a:avLst/>
          </a:prstGeom>
          <a:noFill/>
        </p:spPr>
        <p:txBody>
          <a:bodyPr wrap="square" rtlCol="0">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kern="1200" dirty="0" smtClean="0">
                <a:solidFill>
                  <a:schemeClr val="tx2">
                    <a:lumMod val="20000"/>
                    <a:lumOff val="80000"/>
                  </a:schemeClr>
                </a:solidFill>
                <a:effectLst/>
                <a:latin typeface="+mn-lt"/>
                <a:ea typeface="+mn-ea"/>
                <a:cs typeface="+mn-cs"/>
              </a:rPr>
              <a:t>This project has received funding from the European Union’s Horizon 2020 research and innovation program under grant agreement No 686163</a:t>
            </a:r>
            <a:endParaRPr lang="es-ES" sz="1100" kern="1200" dirty="0">
              <a:solidFill>
                <a:schemeClr val="tx2">
                  <a:lumMod val="20000"/>
                  <a:lumOff val="80000"/>
                </a:schemeClr>
              </a:solidFill>
              <a:effectLst/>
              <a:latin typeface="+mn-lt"/>
              <a:ea typeface="+mn-ea"/>
              <a:cs typeface="+mn-cs"/>
            </a:endParaRPr>
          </a:p>
        </p:txBody>
      </p:sp>
      <p:pic>
        <p:nvPicPr>
          <p:cNvPr id="14" name="3 Imagen" descr="ue_logo.gif"/>
          <p:cNvPicPr>
            <a:picLocks noChangeAspect="1"/>
          </p:cNvPicPr>
          <p:nvPr/>
        </p:nvPicPr>
        <p:blipFill>
          <a:blip r:embed="rId6" cstate="print"/>
          <a:stretch>
            <a:fillRect/>
          </a:stretch>
        </p:blipFill>
        <p:spPr>
          <a:xfrm>
            <a:off x="235302" y="6439932"/>
            <a:ext cx="450497" cy="301436"/>
          </a:xfrm>
          <a:prstGeom prst="rect">
            <a:avLst/>
          </a:prstGeom>
        </p:spPr>
      </p:pic>
    </p:spTree>
    <p:extLst>
      <p:ext uri="{BB962C8B-B14F-4D97-AF65-F5344CB8AC3E}">
        <p14:creationId xmlns:p14="http://schemas.microsoft.com/office/powerpoint/2010/main" xmlns="" val="28241565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7 Rectángulo"/>
          <p:cNvSpPr/>
          <p:nvPr/>
        </p:nvSpPr>
        <p:spPr>
          <a:xfrm>
            <a:off x="179512" y="1044020"/>
            <a:ext cx="3456384" cy="3477871"/>
          </a:xfrm>
          <a:prstGeom prst="rect">
            <a:avLst/>
          </a:prstGeom>
        </p:spPr>
        <p:txBody>
          <a:bodyPr wrap="square" lIns="91435" tIns="45718" rIns="91435" bIns="45718">
            <a:spAutoFit/>
          </a:bodyPr>
          <a:lstStyle/>
          <a:p>
            <a:pPr>
              <a:buFont typeface="Arial" pitchFamily="34" charset="0"/>
              <a:buChar char="•"/>
              <a:tabLst>
                <a:tab pos="4609098" algn="l"/>
                <a:tab pos="4813342" algn="l"/>
                <a:tab pos="5092475" algn="l"/>
              </a:tabLst>
              <a:defRPr/>
            </a:pPr>
            <a:endParaRPr lang="es-ES" sz="2000" dirty="0">
              <a:solidFill>
                <a:srgbClr val="000000"/>
              </a:solidFill>
            </a:endParaRPr>
          </a:p>
          <a:p>
            <a:pPr>
              <a:buFont typeface="Arial" pitchFamily="34" charset="0"/>
              <a:buChar char="•"/>
              <a:tabLst>
                <a:tab pos="4609098" algn="l"/>
                <a:tab pos="4813342" algn="l"/>
                <a:tab pos="5092475" algn="l"/>
              </a:tabLst>
              <a:defRPr/>
            </a:pPr>
            <a:r>
              <a:rPr lang="es-ES" sz="2000" dirty="0" smtClean="0">
                <a:solidFill>
                  <a:srgbClr val="000000"/>
                </a:solidFill>
              </a:rPr>
              <a:t>H2020-NMP03-2015: </a:t>
            </a:r>
            <a:r>
              <a:rPr lang="es-ES" sz="2000" dirty="0" err="1" smtClean="0">
                <a:solidFill>
                  <a:srgbClr val="000000"/>
                </a:solidFill>
              </a:rPr>
              <a:t>Manufacturing</a:t>
            </a:r>
            <a:r>
              <a:rPr lang="es-ES" sz="2000" dirty="0" smtClean="0">
                <a:solidFill>
                  <a:srgbClr val="000000"/>
                </a:solidFill>
              </a:rPr>
              <a:t> and Control of </a:t>
            </a:r>
            <a:r>
              <a:rPr lang="es-ES" sz="2000" dirty="0" err="1" smtClean="0">
                <a:solidFill>
                  <a:srgbClr val="000000"/>
                </a:solidFill>
              </a:rPr>
              <a:t>nanoporous</a:t>
            </a:r>
            <a:r>
              <a:rPr lang="es-ES" sz="2000" dirty="0" smtClean="0">
                <a:solidFill>
                  <a:srgbClr val="000000"/>
                </a:solidFill>
              </a:rPr>
              <a:t> </a:t>
            </a:r>
            <a:r>
              <a:rPr lang="es-ES" sz="2000" dirty="0" err="1" smtClean="0">
                <a:solidFill>
                  <a:srgbClr val="000000"/>
                </a:solidFill>
              </a:rPr>
              <a:t>materials</a:t>
            </a:r>
            <a:r>
              <a:rPr lang="es-ES" sz="2000" dirty="0" smtClean="0">
                <a:solidFill>
                  <a:srgbClr val="000000"/>
                </a:solidFill>
              </a:rPr>
              <a:t> </a:t>
            </a:r>
            <a:endParaRPr lang="es-ES" sz="2000" dirty="0">
              <a:solidFill>
                <a:srgbClr val="000000"/>
              </a:solidFill>
            </a:endParaRPr>
          </a:p>
          <a:p>
            <a:pPr>
              <a:buFont typeface="Arial" pitchFamily="34" charset="0"/>
              <a:buChar char="•"/>
              <a:tabLst>
                <a:tab pos="4609098" algn="l"/>
                <a:tab pos="4813342" algn="l"/>
                <a:tab pos="5092475" algn="l"/>
              </a:tabLst>
              <a:defRPr/>
            </a:pPr>
            <a:r>
              <a:rPr lang="en-US" sz="2000" dirty="0">
                <a:solidFill>
                  <a:srgbClr val="000000"/>
                </a:solidFill>
              </a:rPr>
              <a:t>Grant agreement n° </a:t>
            </a:r>
            <a:r>
              <a:rPr lang="es-ES" sz="2000" dirty="0">
                <a:solidFill>
                  <a:srgbClr val="000000"/>
                </a:solidFill>
              </a:rPr>
              <a:t>686163</a:t>
            </a:r>
            <a:r>
              <a:rPr lang="en-US" sz="2000" dirty="0">
                <a:solidFill>
                  <a:srgbClr val="000000"/>
                </a:solidFill>
              </a:rPr>
              <a:t>.</a:t>
            </a:r>
            <a:endParaRPr lang="en-US" sz="2000" b="1" dirty="0">
              <a:solidFill>
                <a:srgbClr val="000000"/>
              </a:solidFill>
            </a:endParaRPr>
          </a:p>
          <a:p>
            <a:pPr>
              <a:buFont typeface="Arial" pitchFamily="34" charset="0"/>
              <a:buChar char="•"/>
            </a:pPr>
            <a:r>
              <a:rPr lang="en-US" sz="2000" dirty="0">
                <a:solidFill>
                  <a:srgbClr val="000000"/>
                </a:solidFill>
              </a:rPr>
              <a:t>EU contribution: </a:t>
            </a:r>
            <a:r>
              <a:rPr lang="es-ES" sz="2000" dirty="0">
                <a:solidFill>
                  <a:srgbClr val="000000"/>
                </a:solidFill>
              </a:rPr>
              <a:t>6,535.878</a:t>
            </a:r>
            <a:r>
              <a:rPr lang="en-US" sz="2000" dirty="0">
                <a:solidFill>
                  <a:srgbClr val="000000"/>
                </a:solidFill>
              </a:rPr>
              <a:t> €</a:t>
            </a:r>
          </a:p>
          <a:p>
            <a:pPr>
              <a:buFont typeface="Arial" pitchFamily="34" charset="0"/>
              <a:buChar char="•"/>
            </a:pPr>
            <a:r>
              <a:rPr lang="en-US" sz="2000" dirty="0">
                <a:solidFill>
                  <a:srgbClr val="000000"/>
                </a:solidFill>
              </a:rPr>
              <a:t>Duration</a:t>
            </a:r>
            <a:r>
              <a:rPr lang="en-US" sz="2000" dirty="0" smtClean="0">
                <a:solidFill>
                  <a:srgbClr val="000000"/>
                </a:solidFill>
              </a:rPr>
              <a:t>: 48M</a:t>
            </a:r>
            <a:endParaRPr lang="en-US" sz="2000" dirty="0">
              <a:solidFill>
                <a:srgbClr val="000000"/>
              </a:solidFill>
            </a:endParaRPr>
          </a:p>
          <a:p>
            <a:pPr>
              <a:buFont typeface="Arial" pitchFamily="34" charset="0"/>
              <a:buChar char="•"/>
            </a:pPr>
            <a:r>
              <a:rPr lang="en-US" sz="2000" dirty="0">
                <a:solidFill>
                  <a:srgbClr val="000000"/>
                </a:solidFill>
              </a:rPr>
              <a:t>March 2016 – Feb. 2020</a:t>
            </a:r>
          </a:p>
          <a:p>
            <a:pPr>
              <a:buFont typeface="Arial" pitchFamily="34" charset="0"/>
              <a:buChar char="•"/>
            </a:pPr>
            <a:r>
              <a:rPr lang="en-US" sz="2000" dirty="0">
                <a:solidFill>
                  <a:srgbClr val="000000"/>
                </a:solidFill>
              </a:rPr>
              <a:t>Coordinator: LEITAT</a:t>
            </a:r>
          </a:p>
          <a:p>
            <a:pPr>
              <a:buFont typeface="Arial" pitchFamily="34" charset="0"/>
              <a:buChar char="•"/>
            </a:pPr>
            <a:r>
              <a:rPr lang="en-US" sz="2000" dirty="0">
                <a:solidFill>
                  <a:srgbClr val="000000"/>
                </a:solidFill>
                <a:hlinkClick r:id="rId2"/>
              </a:rPr>
              <a:t>http://www.porous-4app.eu/</a:t>
            </a:r>
            <a:endParaRPr lang="en-US" sz="2000" dirty="0">
              <a:solidFill>
                <a:srgbClr val="000000"/>
              </a:solidFill>
            </a:endParaRPr>
          </a:p>
          <a:p>
            <a:pPr>
              <a:buFont typeface="Arial" pitchFamily="34" charset="0"/>
              <a:buChar char="•"/>
            </a:pPr>
            <a:endParaRPr lang="en-US" sz="2000" dirty="0">
              <a:solidFill>
                <a:srgbClr val="000000"/>
              </a:solidFill>
            </a:endParaRPr>
          </a:p>
        </p:txBody>
      </p:sp>
      <p:sp>
        <p:nvSpPr>
          <p:cNvPr id="13" name="13 Marcador de número de diapositiva"/>
          <p:cNvSpPr>
            <a:spLocks noGrp="1"/>
          </p:cNvSpPr>
          <p:nvPr>
            <p:ph type="sldNum" sz="quarter" idx="4294967295"/>
          </p:nvPr>
        </p:nvSpPr>
        <p:spPr>
          <a:xfrm>
            <a:off x="8388424" y="6520260"/>
            <a:ext cx="442392" cy="337741"/>
          </a:xfrm>
          <a:prstGeom prst="rect">
            <a:avLst/>
          </a:prstGeom>
        </p:spPr>
        <p:txBody>
          <a:bodyPr/>
          <a:lstStyle/>
          <a:p>
            <a:fld id="{9CC0D985-3F72-47A2-B72C-EFF89097B714}" type="slidenum">
              <a:rPr lang="es-ES" sz="1100">
                <a:solidFill>
                  <a:schemeClr val="tx1">
                    <a:lumMod val="50000"/>
                    <a:lumOff val="50000"/>
                  </a:schemeClr>
                </a:solidFill>
              </a:rPr>
              <a:pPr/>
              <a:t>2</a:t>
            </a:fld>
            <a:endParaRPr lang="es-ES" sz="1100" dirty="0">
              <a:solidFill>
                <a:schemeClr val="tx1">
                  <a:lumMod val="50000"/>
                  <a:lumOff val="50000"/>
                </a:schemeClr>
              </a:solidFill>
            </a:endParaRPr>
          </a:p>
        </p:txBody>
      </p:sp>
      <p:cxnSp>
        <p:nvCxnSpPr>
          <p:cNvPr id="27" name="7 Conector recto"/>
          <p:cNvCxnSpPr/>
          <p:nvPr/>
        </p:nvCxnSpPr>
        <p:spPr>
          <a:xfrm>
            <a:off x="0" y="980728"/>
            <a:ext cx="9144000" cy="13232"/>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pic>
        <p:nvPicPr>
          <p:cNvPr id="30" name="Picture 1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30738" y="188640"/>
            <a:ext cx="2787809" cy="640546"/>
          </a:xfrm>
          <a:prstGeom prst="rect">
            <a:avLst/>
          </a:prstGeom>
        </p:spPr>
      </p:pic>
      <p:sp>
        <p:nvSpPr>
          <p:cNvPr id="101" name="1 Título"/>
          <p:cNvSpPr txBox="1">
            <a:spLocks/>
          </p:cNvSpPr>
          <p:nvPr/>
        </p:nvSpPr>
        <p:spPr>
          <a:xfrm>
            <a:off x="5364089" y="271481"/>
            <a:ext cx="3742551" cy="576064"/>
          </a:xfrm>
          <a:prstGeom prst="rect">
            <a:avLst/>
          </a:prstGeom>
        </p:spPr>
        <p:txBody>
          <a:bodyPr lIns="91435" tIns="45718" rIns="91435" bIns="45718">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800" b="1" dirty="0" smtClean="0">
                <a:solidFill>
                  <a:srgbClr val="92D050"/>
                </a:solidFill>
              </a:rPr>
              <a:t>POROUS4APP </a:t>
            </a:r>
            <a:r>
              <a:rPr lang="en-US" sz="2800" b="1" dirty="0">
                <a:solidFill>
                  <a:srgbClr val="92D050"/>
                </a:solidFill>
              </a:rPr>
              <a:t>consortium</a:t>
            </a:r>
          </a:p>
        </p:txBody>
      </p:sp>
      <p:sp>
        <p:nvSpPr>
          <p:cNvPr id="100" name="7 Rectángulo"/>
          <p:cNvSpPr/>
          <p:nvPr/>
        </p:nvSpPr>
        <p:spPr>
          <a:xfrm>
            <a:off x="179512" y="4429565"/>
            <a:ext cx="3456384" cy="1015659"/>
          </a:xfrm>
          <a:prstGeom prst="rect">
            <a:avLst/>
          </a:prstGeom>
        </p:spPr>
        <p:txBody>
          <a:bodyPr wrap="square" lIns="91435" tIns="45718" rIns="91435" bIns="45718">
            <a:spAutoFit/>
          </a:bodyPr>
          <a:lstStyle/>
          <a:p>
            <a:pPr marL="285736" indent="-285736">
              <a:buFont typeface="Arial"/>
              <a:buChar char="•"/>
              <a:tabLst>
                <a:tab pos="4609098" algn="l"/>
                <a:tab pos="4813342" algn="l"/>
                <a:tab pos="5092475" algn="l"/>
              </a:tabLst>
              <a:defRPr/>
            </a:pPr>
            <a:r>
              <a:rPr lang="es-ES" sz="2000" dirty="0">
                <a:solidFill>
                  <a:srgbClr val="00B050"/>
                </a:solidFill>
              </a:rPr>
              <a:t>11 </a:t>
            </a:r>
            <a:r>
              <a:rPr lang="es-ES" sz="2000" dirty="0" err="1">
                <a:solidFill>
                  <a:srgbClr val="00B050"/>
                </a:solidFill>
              </a:rPr>
              <a:t>organizations</a:t>
            </a:r>
            <a:endParaRPr lang="es-ES" sz="2000" dirty="0">
              <a:solidFill>
                <a:srgbClr val="00B050"/>
              </a:solidFill>
            </a:endParaRPr>
          </a:p>
          <a:p>
            <a:pPr marL="285736" indent="-285736">
              <a:buFont typeface="Arial"/>
              <a:buChar char="•"/>
              <a:tabLst>
                <a:tab pos="4609098" algn="l"/>
                <a:tab pos="4813342" algn="l"/>
                <a:tab pos="5092475" algn="l"/>
              </a:tabLst>
              <a:defRPr/>
            </a:pPr>
            <a:r>
              <a:rPr lang="en-US" sz="2000" dirty="0">
                <a:solidFill>
                  <a:srgbClr val="00B050"/>
                </a:solidFill>
              </a:rPr>
              <a:t>6 member states</a:t>
            </a:r>
          </a:p>
          <a:p>
            <a:pPr marL="285736" indent="-285736">
              <a:buFont typeface="Arial"/>
              <a:buChar char="•"/>
              <a:tabLst>
                <a:tab pos="4609098" algn="l"/>
                <a:tab pos="4813342" algn="l"/>
                <a:tab pos="5092475" algn="l"/>
              </a:tabLst>
              <a:defRPr/>
            </a:pPr>
            <a:r>
              <a:rPr lang="en-US" sz="2000" dirty="0">
                <a:solidFill>
                  <a:srgbClr val="00B050"/>
                </a:solidFill>
              </a:rPr>
              <a:t>1 associated </a:t>
            </a:r>
            <a:r>
              <a:rPr lang="en-US" sz="2000" dirty="0" smtClean="0">
                <a:solidFill>
                  <a:srgbClr val="00B050"/>
                </a:solidFill>
              </a:rPr>
              <a:t>country</a:t>
            </a:r>
            <a:endParaRPr lang="en-US" sz="2000" dirty="0">
              <a:solidFill>
                <a:srgbClr val="00B050"/>
              </a:solidFill>
            </a:endParaRPr>
          </a:p>
        </p:txBody>
      </p:sp>
      <p:grpSp>
        <p:nvGrpSpPr>
          <p:cNvPr id="4" name="Grupo 3"/>
          <p:cNvGrpSpPr/>
          <p:nvPr/>
        </p:nvGrpSpPr>
        <p:grpSpPr>
          <a:xfrm>
            <a:off x="3491880" y="1305306"/>
            <a:ext cx="5688632" cy="4752968"/>
            <a:chOff x="3491880" y="1305306"/>
            <a:chExt cx="5688632" cy="4752968"/>
          </a:xfrm>
        </p:grpSpPr>
        <p:pic>
          <p:nvPicPr>
            <p:cNvPr id="31" name="Imagen 30"/>
            <p:cNvPicPr>
              <a:picLocks noChangeAspect="1"/>
            </p:cNvPicPr>
            <p:nvPr/>
          </p:nvPicPr>
          <p:blipFill rotWithShape="1">
            <a:blip r:embed="rId4" cstate="print"/>
            <a:srcRect r="22897"/>
            <a:stretch/>
          </p:blipFill>
          <p:spPr>
            <a:xfrm>
              <a:off x="3491880" y="1305306"/>
              <a:ext cx="5688632" cy="4752968"/>
            </a:xfrm>
            <a:prstGeom prst="rect">
              <a:avLst/>
            </a:prstGeom>
          </p:spPr>
        </p:pic>
        <p:pic>
          <p:nvPicPr>
            <p:cNvPr id="11" name="Imagen 10" descr="Singulair Solutions"/>
            <p:cNvPicPr>
              <a:picLocks noChangeAspect="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904264" y="2823440"/>
              <a:ext cx="1044000" cy="319624"/>
            </a:xfrm>
            <a:prstGeom prst="rect">
              <a:avLst/>
            </a:prstGeom>
            <a:solidFill>
              <a:schemeClr val="bg1"/>
            </a:solidFill>
            <a:extLst/>
          </p:spPr>
        </p:pic>
        <p:pic>
          <p:nvPicPr>
            <p:cNvPr id="14" name="Immagine 7"/>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7812360" y="4705480"/>
              <a:ext cx="1250040" cy="540000"/>
            </a:xfrm>
            <a:prstGeom prst="rect">
              <a:avLst/>
            </a:prstGeom>
            <a:solidFill>
              <a:schemeClr val="bg1"/>
            </a:solidFill>
          </p:spPr>
        </p:pic>
        <p:sp>
          <p:nvSpPr>
            <p:cNvPr id="3" name="Rectángulo 2"/>
            <p:cNvSpPr/>
            <p:nvPr/>
          </p:nvSpPr>
          <p:spPr>
            <a:xfrm>
              <a:off x="3491880" y="2276872"/>
              <a:ext cx="864096" cy="735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Imagen 11"/>
            <p:cNvPicPr>
              <a:picLocks noChangeAspect="1"/>
            </p:cNvPicPr>
            <p:nvPr/>
          </p:nvPicPr>
          <p:blipFill>
            <a:blip r:embed="rId7" cstate="print"/>
            <a:srcRect t="10799" b="9192"/>
            <a:stretch>
              <a:fillRect/>
            </a:stretch>
          </p:blipFill>
          <p:spPr bwMode="auto">
            <a:xfrm>
              <a:off x="3788870" y="2042872"/>
              <a:ext cx="1134212" cy="468000"/>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7 Conector recto"/>
          <p:cNvCxnSpPr/>
          <p:nvPr/>
        </p:nvCxnSpPr>
        <p:spPr>
          <a:xfrm>
            <a:off x="0" y="980728"/>
            <a:ext cx="9144000" cy="13232"/>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7" name="1 Título"/>
          <p:cNvSpPr txBox="1">
            <a:spLocks/>
          </p:cNvSpPr>
          <p:nvPr/>
        </p:nvSpPr>
        <p:spPr>
          <a:xfrm>
            <a:off x="5220072" y="268423"/>
            <a:ext cx="3742551" cy="576064"/>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sz="2800" b="1" dirty="0" smtClean="0">
                <a:solidFill>
                  <a:srgbClr val="92D050"/>
                </a:solidFill>
              </a:rPr>
              <a:t>Aim</a:t>
            </a:r>
            <a:endParaRPr lang="en-US" sz="2800" b="1" dirty="0">
              <a:solidFill>
                <a:srgbClr val="92D050"/>
              </a:solidFill>
            </a:endParaRPr>
          </a:p>
        </p:txBody>
      </p:sp>
      <p:sp>
        <p:nvSpPr>
          <p:cNvPr id="8" name="Rectángulo redondeado 7"/>
          <p:cNvSpPr/>
          <p:nvPr/>
        </p:nvSpPr>
        <p:spPr>
          <a:xfrm>
            <a:off x="611560" y="1916832"/>
            <a:ext cx="8208912" cy="2520280"/>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rgbClr val="000000"/>
              </a:solidFill>
            </a:endParaRPr>
          </a:p>
        </p:txBody>
      </p:sp>
      <p:sp>
        <p:nvSpPr>
          <p:cNvPr id="9" name="Rectángulo 8"/>
          <p:cNvSpPr/>
          <p:nvPr/>
        </p:nvSpPr>
        <p:spPr>
          <a:xfrm>
            <a:off x="755576" y="2116629"/>
            <a:ext cx="7416824" cy="646331"/>
          </a:xfrm>
          <a:prstGeom prst="rect">
            <a:avLst/>
          </a:prstGeom>
        </p:spPr>
        <p:txBody>
          <a:bodyPr wrap="square">
            <a:spAutoFit/>
          </a:bodyPr>
          <a:lstStyle/>
          <a:p>
            <a:pPr algn="just"/>
            <a:r>
              <a:rPr lang="en-GB" dirty="0" smtClean="0">
                <a:solidFill>
                  <a:srgbClr val="000000"/>
                </a:solidFill>
              </a:rPr>
              <a:t>The </a:t>
            </a:r>
            <a:r>
              <a:rPr lang="en-GB" b="1" dirty="0">
                <a:solidFill>
                  <a:srgbClr val="000000"/>
                </a:solidFill>
              </a:rPr>
              <a:t>fabrication of functional </a:t>
            </a:r>
            <a:r>
              <a:rPr lang="en-GB" b="1" dirty="0" err="1">
                <a:solidFill>
                  <a:srgbClr val="000000"/>
                </a:solidFill>
              </a:rPr>
              <a:t>nanoporous</a:t>
            </a:r>
            <a:r>
              <a:rPr lang="en-GB" b="1" dirty="0">
                <a:solidFill>
                  <a:srgbClr val="000000"/>
                </a:solidFill>
              </a:rPr>
              <a:t> carbonaceous </a:t>
            </a:r>
            <a:r>
              <a:rPr lang="en-GB" dirty="0" smtClean="0">
                <a:solidFill>
                  <a:srgbClr val="000000"/>
                </a:solidFill>
              </a:rPr>
              <a:t>materials </a:t>
            </a:r>
            <a:r>
              <a:rPr lang="en-GB" b="1" dirty="0" smtClean="0">
                <a:solidFill>
                  <a:srgbClr val="000000"/>
                </a:solidFill>
              </a:rPr>
              <a:t>at </a:t>
            </a:r>
            <a:r>
              <a:rPr lang="en-GB" b="1" dirty="0">
                <a:solidFill>
                  <a:srgbClr val="000000"/>
                </a:solidFill>
              </a:rPr>
              <a:t>pilot plant scale </a:t>
            </a:r>
            <a:r>
              <a:rPr lang="en-GB" dirty="0">
                <a:solidFill>
                  <a:srgbClr val="000000"/>
                </a:solidFill>
              </a:rPr>
              <a:t>from natural resources (polysaccharide)</a:t>
            </a:r>
            <a:r>
              <a:rPr lang="en-GB" dirty="0" smtClean="0">
                <a:solidFill>
                  <a:srgbClr val="000000"/>
                </a:solidFill>
              </a:rPr>
              <a:t>.</a:t>
            </a:r>
          </a:p>
        </p:txBody>
      </p:sp>
      <p:pic>
        <p:nvPicPr>
          <p:cNvPr id="11" name="Picture 4" descr="Starbon&lt;sup&gt;®&lt;/sup&gt; Technologies"/>
          <p:cNvPicPr>
            <a:picLocks noChangeAspect="1" noChangeArrowheads="1"/>
          </p:cNvPicPr>
          <p:nvPr/>
        </p:nvPicPr>
        <p:blipFill>
          <a:blip r:embed="rId2" cstate="print"/>
          <a:srcRect/>
          <a:stretch>
            <a:fillRect/>
          </a:stretch>
        </p:blipFill>
        <p:spPr bwMode="auto">
          <a:xfrm>
            <a:off x="755576" y="3123001"/>
            <a:ext cx="1990453" cy="635252"/>
          </a:xfrm>
          <a:prstGeom prst="rect">
            <a:avLst/>
          </a:prstGeom>
          <a:solidFill>
            <a:schemeClr val="bg1"/>
          </a:solidFill>
        </p:spPr>
      </p:pic>
      <p:sp>
        <p:nvSpPr>
          <p:cNvPr id="12" name="Rectángulo 11"/>
          <p:cNvSpPr/>
          <p:nvPr/>
        </p:nvSpPr>
        <p:spPr>
          <a:xfrm>
            <a:off x="3059832" y="3242622"/>
            <a:ext cx="2376264" cy="646331"/>
          </a:xfrm>
          <a:prstGeom prst="rect">
            <a:avLst/>
          </a:prstGeom>
        </p:spPr>
        <p:txBody>
          <a:bodyPr wrap="square">
            <a:spAutoFit/>
          </a:bodyPr>
          <a:lstStyle/>
          <a:p>
            <a:pPr algn="ctr"/>
            <a:r>
              <a:rPr lang="en-GB" dirty="0">
                <a:solidFill>
                  <a:srgbClr val="000000"/>
                </a:solidFill>
              </a:rPr>
              <a:t>M</a:t>
            </a:r>
            <a:r>
              <a:rPr lang="en-GB" dirty="0" smtClean="0">
                <a:solidFill>
                  <a:srgbClr val="000000"/>
                </a:solidFill>
              </a:rPr>
              <a:t>aterial </a:t>
            </a:r>
            <a:r>
              <a:rPr lang="en-GB" dirty="0">
                <a:solidFill>
                  <a:srgbClr val="000000"/>
                </a:solidFill>
              </a:rPr>
              <a:t>impregnation strategy</a:t>
            </a:r>
          </a:p>
        </p:txBody>
      </p:sp>
      <p:sp>
        <p:nvSpPr>
          <p:cNvPr id="13" name="Rectángulo 12"/>
          <p:cNvSpPr/>
          <p:nvPr/>
        </p:nvSpPr>
        <p:spPr>
          <a:xfrm>
            <a:off x="6084168" y="3074799"/>
            <a:ext cx="2520280" cy="1200329"/>
          </a:xfrm>
          <a:prstGeom prst="rect">
            <a:avLst/>
          </a:prstGeom>
        </p:spPr>
        <p:txBody>
          <a:bodyPr wrap="square">
            <a:spAutoFit/>
          </a:bodyPr>
          <a:lstStyle/>
          <a:p>
            <a:pPr algn="ctr"/>
            <a:r>
              <a:rPr lang="en-GB" b="1" dirty="0" smtClean="0">
                <a:solidFill>
                  <a:srgbClr val="000000"/>
                </a:solidFill>
              </a:rPr>
              <a:t>New </a:t>
            </a:r>
            <a:r>
              <a:rPr lang="en-GB" b="1" dirty="0">
                <a:solidFill>
                  <a:srgbClr val="000000"/>
                </a:solidFill>
              </a:rPr>
              <a:t>metal/metal-oxide doped-</a:t>
            </a:r>
            <a:r>
              <a:rPr lang="en-GB" b="1" dirty="0" err="1">
                <a:solidFill>
                  <a:srgbClr val="000000"/>
                </a:solidFill>
              </a:rPr>
              <a:t>nanoporous</a:t>
            </a:r>
            <a:r>
              <a:rPr lang="en-GB" b="1" dirty="0">
                <a:solidFill>
                  <a:srgbClr val="000000"/>
                </a:solidFill>
              </a:rPr>
              <a:t> </a:t>
            </a:r>
            <a:r>
              <a:rPr lang="en-GB" dirty="0">
                <a:solidFill>
                  <a:srgbClr val="000000"/>
                </a:solidFill>
              </a:rPr>
              <a:t>carbonaceous with well </a:t>
            </a:r>
            <a:r>
              <a:rPr lang="en-GB" b="1" dirty="0">
                <a:solidFill>
                  <a:srgbClr val="000000"/>
                </a:solidFill>
              </a:rPr>
              <a:t>defined </a:t>
            </a:r>
            <a:r>
              <a:rPr lang="en-GB" b="1" dirty="0" smtClean="0">
                <a:solidFill>
                  <a:srgbClr val="000000"/>
                </a:solidFill>
              </a:rPr>
              <a:t>porosity</a:t>
            </a:r>
            <a:endParaRPr lang="en-GB" b="1" dirty="0">
              <a:solidFill>
                <a:srgbClr val="000000"/>
              </a:solidFill>
            </a:endParaRPr>
          </a:p>
        </p:txBody>
      </p:sp>
      <p:sp>
        <p:nvSpPr>
          <p:cNvPr id="14" name="Rectángulo 13"/>
          <p:cNvSpPr/>
          <p:nvPr/>
        </p:nvSpPr>
        <p:spPr>
          <a:xfrm>
            <a:off x="1763688" y="3267016"/>
            <a:ext cx="2376264" cy="369332"/>
          </a:xfrm>
          <a:prstGeom prst="rect">
            <a:avLst/>
          </a:prstGeom>
        </p:spPr>
        <p:txBody>
          <a:bodyPr wrap="square">
            <a:spAutoFit/>
          </a:bodyPr>
          <a:lstStyle/>
          <a:p>
            <a:pPr algn="ctr"/>
            <a:r>
              <a:rPr lang="en-GB" dirty="0" smtClean="0">
                <a:solidFill>
                  <a:srgbClr val="000000"/>
                </a:solidFill>
              </a:rPr>
              <a:t>+</a:t>
            </a:r>
            <a:endParaRPr lang="en-GB" dirty="0">
              <a:solidFill>
                <a:srgbClr val="000000"/>
              </a:solidFill>
            </a:endParaRPr>
          </a:p>
        </p:txBody>
      </p:sp>
      <p:sp>
        <p:nvSpPr>
          <p:cNvPr id="15" name="Flecha derecha 14"/>
          <p:cNvSpPr/>
          <p:nvPr/>
        </p:nvSpPr>
        <p:spPr>
          <a:xfrm>
            <a:off x="5616129" y="3406958"/>
            <a:ext cx="396031" cy="396032"/>
          </a:xfrm>
          <a:prstGeom prst="rightArrow">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rgbClr val="000000"/>
              </a:solidFill>
            </a:endParaRPr>
          </a:p>
        </p:txBody>
      </p:sp>
      <p:sp>
        <p:nvSpPr>
          <p:cNvPr id="16" name="Rectángulo 15"/>
          <p:cNvSpPr/>
          <p:nvPr/>
        </p:nvSpPr>
        <p:spPr>
          <a:xfrm>
            <a:off x="4572000" y="4509120"/>
            <a:ext cx="1440160" cy="369332"/>
          </a:xfrm>
          <a:prstGeom prst="rect">
            <a:avLst/>
          </a:prstGeom>
        </p:spPr>
        <p:txBody>
          <a:bodyPr wrap="square">
            <a:spAutoFit/>
          </a:bodyPr>
          <a:lstStyle/>
          <a:p>
            <a:pPr algn="just"/>
            <a:r>
              <a:rPr lang="en-GB" b="1" u="sng" dirty="0" smtClean="0">
                <a:solidFill>
                  <a:srgbClr val="00B050"/>
                </a:solidFill>
              </a:rPr>
              <a:t>Applications</a:t>
            </a:r>
          </a:p>
        </p:txBody>
      </p:sp>
      <p:sp>
        <p:nvSpPr>
          <p:cNvPr id="17" name="Rectángulo 16"/>
          <p:cNvSpPr/>
          <p:nvPr/>
        </p:nvSpPr>
        <p:spPr>
          <a:xfrm>
            <a:off x="1115616" y="1124744"/>
            <a:ext cx="7704856" cy="707886"/>
          </a:xfrm>
          <a:prstGeom prst="rect">
            <a:avLst/>
          </a:prstGeom>
        </p:spPr>
        <p:txBody>
          <a:bodyPr wrap="square">
            <a:spAutoFit/>
          </a:bodyPr>
          <a:lstStyle/>
          <a:p>
            <a:r>
              <a:rPr lang="en-GB" sz="2000" b="1" dirty="0" smtClean="0">
                <a:solidFill>
                  <a:srgbClr val="000000"/>
                </a:solidFill>
              </a:rPr>
              <a:t>Pilot plant production of controlled doped </a:t>
            </a:r>
            <a:r>
              <a:rPr lang="en-GB" sz="2000" b="1" dirty="0" err="1" smtClean="0">
                <a:solidFill>
                  <a:srgbClr val="000000"/>
                </a:solidFill>
              </a:rPr>
              <a:t>nanoporous</a:t>
            </a:r>
            <a:r>
              <a:rPr lang="en-GB" sz="2000" b="1" dirty="0" smtClean="0">
                <a:solidFill>
                  <a:srgbClr val="000000"/>
                </a:solidFill>
              </a:rPr>
              <a:t> carbonaceous materials for energy and catalysis applications. (POROUS4APP)</a:t>
            </a:r>
          </a:p>
        </p:txBody>
      </p:sp>
      <p:sp>
        <p:nvSpPr>
          <p:cNvPr id="18" name="Rectángulo 17"/>
          <p:cNvSpPr/>
          <p:nvPr/>
        </p:nvSpPr>
        <p:spPr>
          <a:xfrm>
            <a:off x="539552" y="1124744"/>
            <a:ext cx="7416824" cy="400110"/>
          </a:xfrm>
          <a:prstGeom prst="rect">
            <a:avLst/>
          </a:prstGeom>
        </p:spPr>
        <p:txBody>
          <a:bodyPr wrap="square">
            <a:spAutoFit/>
          </a:bodyPr>
          <a:lstStyle/>
          <a:p>
            <a:pPr algn="just"/>
            <a:r>
              <a:rPr lang="en-GB" sz="2000" dirty="0" smtClean="0">
                <a:solidFill>
                  <a:srgbClr val="000000"/>
                </a:solidFill>
              </a:rPr>
              <a:t>Title:</a:t>
            </a:r>
          </a:p>
        </p:txBody>
      </p:sp>
      <p:pic>
        <p:nvPicPr>
          <p:cNvPr id="1026" name="Picture 2"/>
          <p:cNvPicPr>
            <a:picLocks noChangeAspect="1" noChangeArrowheads="1"/>
          </p:cNvPicPr>
          <p:nvPr/>
        </p:nvPicPr>
        <p:blipFill>
          <a:blip r:embed="rId3" cstate="print"/>
          <a:srcRect/>
          <a:stretch>
            <a:fillRect/>
          </a:stretch>
        </p:blipFill>
        <p:spPr bwMode="auto">
          <a:xfrm>
            <a:off x="5940152" y="4581128"/>
            <a:ext cx="2733675" cy="151447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1907704" y="4509120"/>
            <a:ext cx="2151509" cy="1624791"/>
          </a:xfrm>
          <a:prstGeom prst="rect">
            <a:avLst/>
          </a:prstGeom>
          <a:noFill/>
          <a:ln w="9525">
            <a:noFill/>
            <a:miter lim="800000"/>
            <a:headEnd/>
            <a:tailEnd/>
          </a:ln>
        </p:spPr>
      </p:pic>
      <p:sp>
        <p:nvSpPr>
          <p:cNvPr id="19" name="Rectángulo 15"/>
          <p:cNvSpPr/>
          <p:nvPr/>
        </p:nvSpPr>
        <p:spPr>
          <a:xfrm>
            <a:off x="899592" y="4571836"/>
            <a:ext cx="1440160" cy="369332"/>
          </a:xfrm>
          <a:prstGeom prst="rect">
            <a:avLst/>
          </a:prstGeom>
        </p:spPr>
        <p:txBody>
          <a:bodyPr wrap="square">
            <a:spAutoFit/>
          </a:bodyPr>
          <a:lstStyle/>
          <a:p>
            <a:pPr algn="just"/>
            <a:r>
              <a:rPr lang="en-GB" b="1" u="sng" dirty="0" smtClean="0">
                <a:solidFill>
                  <a:srgbClr val="00B050"/>
                </a:solidFill>
              </a:rPr>
              <a:t>Pilot line</a:t>
            </a:r>
            <a:endParaRPr lang="en-GB" b="1" u="sng" dirty="0" smtClean="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animEffect transition="in" filter="wipe(down)">
                                      <p:cBhvr>
                                        <p:cTn id="20" dur="500"/>
                                        <p:tgtEl>
                                          <p:spTgt spid="12">
                                            <p:txEl>
                                              <p:pRg st="0" end="0"/>
                                            </p:tx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4">
                                            <p:txEl>
                                              <p:pRg st="0" end="0"/>
                                            </p:txEl>
                                          </p:spTgt>
                                        </p:tgtEl>
                                        <p:attrNameLst>
                                          <p:attrName>style.visibility</p:attrName>
                                        </p:attrNameLst>
                                      </p:cBhvr>
                                      <p:to>
                                        <p:strVal val="visible"/>
                                      </p:to>
                                    </p:set>
                                    <p:animEffect transition="in" filter="wipe(down)">
                                      <p:cBhvr>
                                        <p:cTn id="23" dur="500"/>
                                        <p:tgtEl>
                                          <p:spTgt spid="14">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wipe(down)">
                                      <p:cBhvr>
                                        <p:cTn id="33" dur="500"/>
                                        <p:tgtEl>
                                          <p:spTgt spid="13">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2000"/>
                                        <p:tgtEl>
                                          <p:spTgt spid="19"/>
                                        </p:tgtEl>
                                      </p:cBhvr>
                                    </p:animEffect>
                                  </p:childTnLst>
                                </p:cTn>
                              </p:par>
                              <p:par>
                                <p:cTn id="39" presetID="10" presetClass="entr" presetSubtype="0" fill="hold" nodeType="withEffect">
                                  <p:stCondLst>
                                    <p:cond delay="0"/>
                                  </p:stCondLst>
                                  <p:childTnLst>
                                    <p:set>
                                      <p:cBhvr>
                                        <p:cTn id="40" dur="1" fill="hold">
                                          <p:stCondLst>
                                            <p:cond delay="0"/>
                                          </p:stCondLst>
                                        </p:cTn>
                                        <p:tgtEl>
                                          <p:spTgt spid="1027"/>
                                        </p:tgtEl>
                                        <p:attrNameLst>
                                          <p:attrName>style.visibility</p:attrName>
                                        </p:attrNameLst>
                                      </p:cBhvr>
                                      <p:to>
                                        <p:strVal val="visible"/>
                                      </p:to>
                                    </p:set>
                                    <p:animEffect transition="in" filter="fade">
                                      <p:cBhvr>
                                        <p:cTn id="41" dur="2000"/>
                                        <p:tgtEl>
                                          <p:spTgt spid="102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20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026"/>
                                        </p:tgtEl>
                                        <p:attrNameLst>
                                          <p:attrName>style.visibility</p:attrName>
                                        </p:attrNameLst>
                                      </p:cBhvr>
                                      <p:to>
                                        <p:strVal val="visible"/>
                                      </p:to>
                                    </p:set>
                                    <p:animEffect transition="in" filter="fade">
                                      <p:cBhvr>
                                        <p:cTn id="49"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2" grpId="0" build="allAtOnce"/>
      <p:bldP spid="13" grpId="0" build="p"/>
      <p:bldP spid="14" grpId="0" build="allAtOnce"/>
      <p:bldP spid="15" grpId="0" animBg="1"/>
      <p:bldP spid="16"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4"/>
          <p:cNvGrpSpPr/>
          <p:nvPr/>
        </p:nvGrpSpPr>
        <p:grpSpPr>
          <a:xfrm>
            <a:off x="329423" y="1196752"/>
            <a:ext cx="8491049" cy="4771133"/>
            <a:chOff x="259375" y="1644265"/>
            <a:chExt cx="8057042" cy="4286636"/>
          </a:xfrm>
        </p:grpSpPr>
        <p:graphicFrame>
          <p:nvGraphicFramePr>
            <p:cNvPr id="7" name="24 Diagrama"/>
            <p:cNvGraphicFramePr/>
            <p:nvPr>
              <p:extLst>
                <p:ext uri="{D42A27DB-BD31-4B8C-83A1-F6EECF244321}">
                  <p14:modId xmlns="" xmlns:p14="http://schemas.microsoft.com/office/powerpoint/2010/main" val="882151791"/>
                </p:ext>
              </p:extLst>
            </p:nvPr>
          </p:nvGraphicFramePr>
          <p:xfrm>
            <a:off x="259375" y="1644265"/>
            <a:ext cx="7804112"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7 CuadroTexto"/>
            <p:cNvSpPr txBox="1"/>
            <p:nvPr/>
          </p:nvSpPr>
          <p:spPr>
            <a:xfrm>
              <a:off x="3392428" y="2470982"/>
              <a:ext cx="2732568" cy="514322"/>
            </a:xfrm>
            <a:prstGeom prst="rect">
              <a:avLst/>
            </a:prstGeom>
            <a:solidFill>
              <a:schemeClr val="bg1">
                <a:lumMod val="95000"/>
              </a:schemeClr>
            </a:solidFill>
          </p:spPr>
          <p:txBody>
            <a:bodyPr wrap="square" lIns="91435" tIns="45718" rIns="91435" bIns="45718" rtlCol="0">
              <a:spAutoFit/>
            </a:bodyPr>
            <a:lstStyle/>
            <a:p>
              <a:pPr>
                <a:buFont typeface="Arial" pitchFamily="34" charset="0"/>
                <a:buChar char="•"/>
              </a:pPr>
              <a:r>
                <a:rPr lang="en-US" sz="900" dirty="0">
                  <a:solidFill>
                    <a:srgbClr val="000000"/>
                  </a:solidFill>
                </a:rPr>
                <a:t> Hydrolytic and anhydrous impregnation of metal / metal oxide precursor</a:t>
              </a:r>
            </a:p>
            <a:p>
              <a:pPr>
                <a:buFont typeface="Arial" pitchFamily="34" charset="0"/>
                <a:buChar char="•"/>
              </a:pPr>
              <a:r>
                <a:rPr lang="en-US" sz="900" dirty="0">
                  <a:solidFill>
                    <a:srgbClr val="000000"/>
                  </a:solidFill>
                </a:rPr>
                <a:t> Hydrolytic sol-gel of metal / metal oxide precursor</a:t>
              </a:r>
            </a:p>
          </p:txBody>
        </p:sp>
        <p:graphicFrame>
          <p:nvGraphicFramePr>
            <p:cNvPr id="9" name="4 Diagrama"/>
            <p:cNvGraphicFramePr/>
            <p:nvPr>
              <p:extLst>
                <p:ext uri="{D42A27DB-BD31-4B8C-83A1-F6EECF244321}">
                  <p14:modId xmlns="" xmlns:p14="http://schemas.microsoft.com/office/powerpoint/2010/main" val="2958051355"/>
                </p:ext>
              </p:extLst>
            </p:nvPr>
          </p:nvGraphicFramePr>
          <p:xfrm>
            <a:off x="914314" y="1672690"/>
            <a:ext cx="7402103" cy="82516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0" name="5 CuadroTexto"/>
            <p:cNvSpPr txBox="1"/>
            <p:nvPr/>
          </p:nvSpPr>
          <p:spPr>
            <a:xfrm>
              <a:off x="1006545" y="2469434"/>
              <a:ext cx="1359475" cy="514322"/>
            </a:xfrm>
            <a:prstGeom prst="rect">
              <a:avLst/>
            </a:prstGeom>
            <a:solidFill>
              <a:schemeClr val="bg1">
                <a:lumMod val="95000"/>
              </a:schemeClr>
            </a:solidFill>
          </p:spPr>
          <p:txBody>
            <a:bodyPr wrap="square" lIns="91435" tIns="45718" rIns="91435" bIns="45718" rtlCol="0">
              <a:spAutoFit/>
            </a:bodyPr>
            <a:lstStyle/>
            <a:p>
              <a:pPr>
                <a:buFont typeface="Arial" pitchFamily="34" charset="0"/>
                <a:buChar char="•"/>
              </a:pPr>
              <a:r>
                <a:rPr lang="en-US" sz="900" dirty="0">
                  <a:solidFill>
                    <a:srgbClr val="000000"/>
                  </a:solidFill>
                </a:rPr>
                <a:t> Homogenization of polysaccharide mixture</a:t>
              </a:r>
            </a:p>
            <a:p>
              <a:pPr>
                <a:buFont typeface="Arial" pitchFamily="34" charset="0"/>
                <a:buChar char="•"/>
              </a:pPr>
              <a:r>
                <a:rPr lang="en-US" sz="900" dirty="0">
                  <a:solidFill>
                    <a:srgbClr val="000000"/>
                  </a:solidFill>
                </a:rPr>
                <a:t> Recycling of IL</a:t>
              </a:r>
            </a:p>
          </p:txBody>
        </p:sp>
        <p:sp>
          <p:nvSpPr>
            <p:cNvPr id="11" name="6 CuadroTexto"/>
            <p:cNvSpPr txBox="1"/>
            <p:nvPr/>
          </p:nvSpPr>
          <p:spPr>
            <a:xfrm>
              <a:off x="2443334" y="4822746"/>
              <a:ext cx="1359475" cy="514322"/>
            </a:xfrm>
            <a:prstGeom prst="rect">
              <a:avLst/>
            </a:prstGeom>
            <a:solidFill>
              <a:schemeClr val="bg1">
                <a:lumMod val="95000"/>
              </a:schemeClr>
            </a:solidFill>
          </p:spPr>
          <p:txBody>
            <a:bodyPr wrap="square" lIns="91435" tIns="45718" rIns="91435" bIns="45718" rtlCol="0">
              <a:spAutoFit/>
            </a:bodyPr>
            <a:lstStyle/>
            <a:p>
              <a:pPr>
                <a:buFont typeface="Arial" pitchFamily="34" charset="0"/>
                <a:buChar char="•"/>
              </a:pPr>
              <a:r>
                <a:rPr lang="en-US" sz="900" dirty="0">
                  <a:solidFill>
                    <a:srgbClr val="000000"/>
                  </a:solidFill>
                </a:rPr>
                <a:t> </a:t>
              </a:r>
              <a:r>
                <a:rPr lang="en-US" sz="900" dirty="0" err="1">
                  <a:solidFill>
                    <a:srgbClr val="000000"/>
                  </a:solidFill>
                </a:rPr>
                <a:t>Gelation</a:t>
              </a:r>
              <a:r>
                <a:rPr lang="en-US" sz="900" dirty="0">
                  <a:solidFill>
                    <a:srgbClr val="000000"/>
                  </a:solidFill>
                </a:rPr>
                <a:t> </a:t>
              </a:r>
            </a:p>
            <a:p>
              <a:pPr>
                <a:buFont typeface="Arial" pitchFamily="34" charset="0"/>
                <a:buChar char="•"/>
              </a:pPr>
              <a:r>
                <a:rPr lang="en-US" sz="900" dirty="0">
                  <a:solidFill>
                    <a:srgbClr val="000000"/>
                  </a:solidFill>
                </a:rPr>
                <a:t> Filtration</a:t>
              </a:r>
            </a:p>
            <a:p>
              <a:pPr>
                <a:buFont typeface="Arial" pitchFamily="34" charset="0"/>
                <a:buChar char="•"/>
              </a:pPr>
              <a:r>
                <a:rPr lang="en-US" sz="900" dirty="0">
                  <a:solidFill>
                    <a:srgbClr val="000000"/>
                  </a:solidFill>
                </a:rPr>
                <a:t> Drying</a:t>
              </a:r>
            </a:p>
          </p:txBody>
        </p:sp>
        <p:sp>
          <p:nvSpPr>
            <p:cNvPr id="12" name="8 CuadroTexto"/>
            <p:cNvSpPr txBox="1"/>
            <p:nvPr/>
          </p:nvSpPr>
          <p:spPr>
            <a:xfrm>
              <a:off x="5266165" y="4822746"/>
              <a:ext cx="1199082" cy="514322"/>
            </a:xfrm>
            <a:prstGeom prst="rect">
              <a:avLst/>
            </a:prstGeom>
            <a:solidFill>
              <a:schemeClr val="bg1">
                <a:lumMod val="95000"/>
              </a:schemeClr>
            </a:solidFill>
          </p:spPr>
          <p:txBody>
            <a:bodyPr wrap="square" lIns="91435" tIns="45718" rIns="91435" bIns="45718" rtlCol="0">
              <a:spAutoFit/>
            </a:bodyPr>
            <a:lstStyle/>
            <a:p>
              <a:pPr>
                <a:buFont typeface="Arial" pitchFamily="34" charset="0"/>
                <a:buChar char="•"/>
              </a:pPr>
              <a:r>
                <a:rPr lang="en-US" sz="900" dirty="0">
                  <a:solidFill>
                    <a:srgbClr val="000000"/>
                  </a:solidFill>
                </a:rPr>
                <a:t> Inert atmosphere</a:t>
              </a:r>
            </a:p>
            <a:p>
              <a:pPr>
                <a:buFont typeface="Arial" pitchFamily="34" charset="0"/>
                <a:buChar char="•"/>
              </a:pPr>
              <a:r>
                <a:rPr lang="en-US" sz="900" dirty="0">
                  <a:solidFill>
                    <a:srgbClr val="000000"/>
                  </a:solidFill>
                </a:rPr>
                <a:t> </a:t>
              </a:r>
              <a:r>
                <a:rPr lang="en-US" sz="900" dirty="0" err="1">
                  <a:solidFill>
                    <a:srgbClr val="000000"/>
                  </a:solidFill>
                </a:rPr>
                <a:t>Reductor</a:t>
              </a:r>
              <a:r>
                <a:rPr lang="en-US" sz="900" dirty="0">
                  <a:solidFill>
                    <a:srgbClr val="000000"/>
                  </a:solidFill>
                </a:rPr>
                <a:t> atmosphere</a:t>
              </a:r>
            </a:p>
          </p:txBody>
        </p:sp>
        <p:sp>
          <p:nvSpPr>
            <p:cNvPr id="13" name="9 CuadroTexto"/>
            <p:cNvSpPr txBox="1"/>
            <p:nvPr/>
          </p:nvSpPr>
          <p:spPr>
            <a:xfrm>
              <a:off x="6625639" y="4912899"/>
              <a:ext cx="1437848" cy="373659"/>
            </a:xfrm>
            <a:prstGeom prst="rect">
              <a:avLst/>
            </a:prstGeom>
            <a:solidFill>
              <a:schemeClr val="bg1">
                <a:lumMod val="95000"/>
              </a:schemeClr>
            </a:solidFill>
          </p:spPr>
          <p:txBody>
            <a:bodyPr wrap="square" lIns="91435" tIns="45718" rIns="91435" bIns="45718" rtlCol="0">
              <a:spAutoFit/>
            </a:bodyPr>
            <a:lstStyle/>
            <a:p>
              <a:pPr>
                <a:buFont typeface="Arial" pitchFamily="34" charset="0"/>
                <a:buChar char="•"/>
              </a:pPr>
              <a:r>
                <a:rPr lang="en-US" sz="900" dirty="0">
                  <a:solidFill>
                    <a:srgbClr val="000000"/>
                  </a:solidFill>
                </a:rPr>
                <a:t> Hydrogenation catalysis</a:t>
              </a:r>
            </a:p>
            <a:p>
              <a:pPr>
                <a:buFont typeface="Arial" pitchFamily="34" charset="0"/>
                <a:buChar char="•"/>
              </a:pPr>
              <a:r>
                <a:rPr lang="en-US" sz="900" dirty="0">
                  <a:solidFill>
                    <a:srgbClr val="000000"/>
                  </a:solidFill>
                </a:rPr>
                <a:t> Lithium ion electrodes</a:t>
              </a:r>
            </a:p>
          </p:txBody>
        </p:sp>
        <p:pic>
          <p:nvPicPr>
            <p:cNvPr id="14" name="Picture 12" descr="http://www.yorksciencepark.co.uk/content/3812/Live/logo/bdc.gif"/>
            <p:cNvPicPr>
              <a:picLocks noChangeAspect="1" noChangeArrowheads="1"/>
            </p:cNvPicPr>
            <p:nvPr/>
          </p:nvPicPr>
          <p:blipFill>
            <a:blip r:embed="rId12" cstate="print"/>
            <a:srcRect/>
            <a:stretch>
              <a:fillRect/>
            </a:stretch>
          </p:blipFill>
          <p:spPr bwMode="auto">
            <a:xfrm>
              <a:off x="1961199" y="4981627"/>
              <a:ext cx="482134" cy="214550"/>
            </a:xfrm>
            <a:prstGeom prst="rect">
              <a:avLst/>
            </a:prstGeom>
            <a:noFill/>
          </p:spPr>
        </p:pic>
        <p:sp>
          <p:nvSpPr>
            <p:cNvPr id="15" name="43 CuadroTexto"/>
            <p:cNvSpPr txBox="1"/>
            <p:nvPr/>
          </p:nvSpPr>
          <p:spPr>
            <a:xfrm>
              <a:off x="914313" y="3759844"/>
              <a:ext cx="7149174" cy="235041"/>
            </a:xfrm>
            <a:prstGeom prst="rect">
              <a:avLst/>
            </a:prstGeom>
            <a:solidFill>
              <a:srgbClr val="CCFF33"/>
            </a:solidFill>
          </p:spPr>
          <p:txBody>
            <a:bodyPr wrap="square" lIns="91435" tIns="45718" rIns="91435" bIns="45718" rtlCol="0">
              <a:spAutoFit/>
            </a:bodyPr>
            <a:lstStyle/>
            <a:p>
              <a:pPr algn="ctr"/>
              <a:r>
                <a:rPr lang="en-US" sz="1100" b="1" dirty="0" err="1">
                  <a:solidFill>
                    <a:srgbClr val="000000"/>
                  </a:solidFill>
                </a:rPr>
                <a:t>Nanosafety</a:t>
              </a:r>
              <a:r>
                <a:rPr lang="en-US" sz="1100" b="1" dirty="0">
                  <a:solidFill>
                    <a:srgbClr val="000000"/>
                  </a:solidFill>
                </a:rPr>
                <a:t> and </a:t>
              </a:r>
              <a:r>
                <a:rPr lang="en-US" sz="1100" b="1" dirty="0" smtClean="0">
                  <a:solidFill>
                    <a:srgbClr val="000000"/>
                  </a:solidFill>
                </a:rPr>
                <a:t>Environmental evaluation</a:t>
              </a:r>
              <a:endParaRPr lang="en-US" sz="1100" b="1" dirty="0">
                <a:solidFill>
                  <a:srgbClr val="000000"/>
                </a:solidFill>
              </a:endParaRPr>
            </a:p>
          </p:txBody>
        </p:sp>
        <p:pic>
          <p:nvPicPr>
            <p:cNvPr id="16" name="Picture 18" descr="http://blog.asgard.lab.es.aau.dk/sites/default/files/material/images/OTH_hidden/york_logo.png"/>
            <p:cNvPicPr>
              <a:picLocks noChangeAspect="1" noChangeArrowheads="1"/>
            </p:cNvPicPr>
            <p:nvPr/>
          </p:nvPicPr>
          <p:blipFill>
            <a:blip r:embed="rId13" cstate="print"/>
            <a:srcRect/>
            <a:stretch>
              <a:fillRect/>
            </a:stretch>
          </p:blipFill>
          <p:spPr bwMode="auto">
            <a:xfrm>
              <a:off x="4656220" y="4808713"/>
              <a:ext cx="452135" cy="506703"/>
            </a:xfrm>
            <a:prstGeom prst="rect">
              <a:avLst/>
            </a:prstGeom>
            <a:noFill/>
          </p:spPr>
        </p:pic>
        <p:sp>
          <p:nvSpPr>
            <p:cNvPr id="17" name="27 CuadroTexto"/>
            <p:cNvSpPr txBox="1"/>
            <p:nvPr/>
          </p:nvSpPr>
          <p:spPr>
            <a:xfrm>
              <a:off x="2592409" y="4004934"/>
              <a:ext cx="3785377" cy="654986"/>
            </a:xfrm>
            <a:prstGeom prst="rect">
              <a:avLst/>
            </a:prstGeom>
            <a:noFill/>
          </p:spPr>
          <p:txBody>
            <a:bodyPr wrap="square" lIns="91435" tIns="45718" rIns="91435" bIns="45718" rtlCol="0">
              <a:spAutoFit/>
            </a:bodyPr>
            <a:lstStyle/>
            <a:p>
              <a:pPr algn="ctr"/>
              <a:r>
                <a:rPr lang="en-US" b="1" dirty="0">
                  <a:solidFill>
                    <a:srgbClr val="00B050"/>
                  </a:solidFill>
                </a:rPr>
                <a:t>POROUS4APP</a:t>
              </a:r>
            </a:p>
            <a:p>
              <a:pPr algn="ctr"/>
              <a:r>
                <a:rPr lang="en-US" b="1" dirty="0">
                  <a:solidFill>
                    <a:srgbClr val="00B050"/>
                  </a:solidFill>
                </a:rPr>
                <a:t> Pilot Plant</a:t>
              </a:r>
            </a:p>
          </p:txBody>
        </p:sp>
        <p:pic>
          <p:nvPicPr>
            <p:cNvPr id="18" name="Picture 18" descr="http://blog.asgard.lab.es.aau.dk/sites/default/files/material/images/OTH_hidden/york_logo.png"/>
            <p:cNvPicPr>
              <a:picLocks noChangeAspect="1" noChangeArrowheads="1"/>
            </p:cNvPicPr>
            <p:nvPr/>
          </p:nvPicPr>
          <p:blipFill>
            <a:blip r:embed="rId13" cstate="print"/>
            <a:srcRect/>
            <a:stretch>
              <a:fillRect/>
            </a:stretch>
          </p:blipFill>
          <p:spPr bwMode="auto">
            <a:xfrm>
              <a:off x="1424267" y="4831975"/>
              <a:ext cx="452135" cy="506703"/>
            </a:xfrm>
            <a:prstGeom prst="rect">
              <a:avLst/>
            </a:prstGeom>
            <a:noFill/>
          </p:spPr>
        </p:pic>
        <p:pic>
          <p:nvPicPr>
            <p:cNvPr id="19" name="Picture 12" descr="http://www.yorksciencepark.co.uk/content/3812/Live/logo/bdc.gif"/>
            <p:cNvPicPr>
              <a:picLocks noChangeAspect="1" noChangeArrowheads="1"/>
            </p:cNvPicPr>
            <p:nvPr/>
          </p:nvPicPr>
          <p:blipFill>
            <a:blip r:embed="rId12" cstate="print"/>
            <a:srcRect/>
            <a:stretch>
              <a:fillRect/>
            </a:stretch>
          </p:blipFill>
          <p:spPr bwMode="auto">
            <a:xfrm>
              <a:off x="3151361" y="4274945"/>
              <a:ext cx="482134" cy="214550"/>
            </a:xfrm>
            <a:prstGeom prst="rect">
              <a:avLst/>
            </a:prstGeom>
            <a:noFill/>
          </p:spPr>
        </p:pic>
        <p:pic>
          <p:nvPicPr>
            <p:cNvPr id="20" name="Picture 18" descr="http://blog.asgard.lab.es.aau.dk/sites/default/files/material/images/OTH_hidden/york_logo.png"/>
            <p:cNvPicPr>
              <a:picLocks noChangeAspect="1" noChangeArrowheads="1"/>
            </p:cNvPicPr>
            <p:nvPr/>
          </p:nvPicPr>
          <p:blipFill>
            <a:blip r:embed="rId13" cstate="print"/>
            <a:srcRect/>
            <a:stretch>
              <a:fillRect/>
            </a:stretch>
          </p:blipFill>
          <p:spPr bwMode="auto">
            <a:xfrm>
              <a:off x="2684227" y="4076492"/>
              <a:ext cx="452135" cy="506703"/>
            </a:xfrm>
            <a:prstGeom prst="rect">
              <a:avLst/>
            </a:prstGeom>
            <a:noFill/>
          </p:spPr>
        </p:pic>
        <p:pic>
          <p:nvPicPr>
            <p:cNvPr id="21" name="Picture 16" descr="http://logonoid.com/images/johnson-matthey-logo.png"/>
            <p:cNvPicPr>
              <a:picLocks noChangeAspect="1" noChangeArrowheads="1"/>
            </p:cNvPicPr>
            <p:nvPr/>
          </p:nvPicPr>
          <p:blipFill>
            <a:blip r:embed="rId14" cstate="print"/>
            <a:srcRect/>
            <a:stretch>
              <a:fillRect/>
            </a:stretch>
          </p:blipFill>
          <p:spPr bwMode="auto">
            <a:xfrm>
              <a:off x="6985409" y="4625861"/>
              <a:ext cx="1036785" cy="274748"/>
            </a:xfrm>
            <a:prstGeom prst="rect">
              <a:avLst/>
            </a:prstGeom>
            <a:solidFill>
              <a:schemeClr val="bg1"/>
            </a:solidFill>
          </p:spPr>
        </p:pic>
        <p:pic>
          <p:nvPicPr>
            <p:cNvPr id="22" name="Picture 8" descr="http://www.astute-project.eu/sites/astute-project.eu/files/imagecache/full/pictures/companylogos/leitat_TC_high%20resolution.JPG"/>
            <p:cNvPicPr>
              <a:picLocks noChangeAspect="1" noChangeArrowheads="1"/>
            </p:cNvPicPr>
            <p:nvPr/>
          </p:nvPicPr>
          <p:blipFill>
            <a:blip r:embed="rId15" cstate="print"/>
            <a:srcRect/>
            <a:stretch>
              <a:fillRect/>
            </a:stretch>
          </p:blipFill>
          <p:spPr bwMode="auto">
            <a:xfrm>
              <a:off x="4178605" y="4841234"/>
              <a:ext cx="524030" cy="208957"/>
            </a:xfrm>
            <a:prstGeom prst="rect">
              <a:avLst/>
            </a:prstGeom>
            <a:noFill/>
          </p:spPr>
        </p:pic>
        <p:pic>
          <p:nvPicPr>
            <p:cNvPr id="23" name="Picture 16" descr="http://logonoid.com/images/johnson-matthey-logo.png"/>
            <p:cNvPicPr>
              <a:picLocks noChangeAspect="1" noChangeArrowheads="1"/>
            </p:cNvPicPr>
            <p:nvPr/>
          </p:nvPicPr>
          <p:blipFill>
            <a:blip r:embed="rId14" cstate="print"/>
            <a:srcRect/>
            <a:stretch>
              <a:fillRect/>
            </a:stretch>
          </p:blipFill>
          <p:spPr bwMode="auto">
            <a:xfrm>
              <a:off x="5989917" y="2714969"/>
              <a:ext cx="1036785" cy="274748"/>
            </a:xfrm>
            <a:prstGeom prst="rect">
              <a:avLst/>
            </a:prstGeom>
            <a:solidFill>
              <a:schemeClr val="bg1"/>
            </a:solidFill>
          </p:spPr>
        </p:pic>
        <p:pic>
          <p:nvPicPr>
            <p:cNvPr id="24" name="Picture 20" descr="http://bojosquimica.iciq.es/Portals/bojos/images/default/logo%20iciq%20(3).png"/>
            <p:cNvPicPr>
              <a:picLocks noChangeAspect="1" noChangeArrowheads="1"/>
            </p:cNvPicPr>
            <p:nvPr/>
          </p:nvPicPr>
          <p:blipFill>
            <a:blip r:embed="rId16" cstate="print"/>
            <a:srcRect/>
            <a:stretch>
              <a:fillRect/>
            </a:stretch>
          </p:blipFill>
          <p:spPr bwMode="auto">
            <a:xfrm>
              <a:off x="6625638" y="3601116"/>
              <a:ext cx="445524" cy="514262"/>
            </a:xfrm>
            <a:prstGeom prst="rect">
              <a:avLst/>
            </a:prstGeom>
            <a:noFill/>
          </p:spPr>
        </p:pic>
        <p:sp>
          <p:nvSpPr>
            <p:cNvPr id="25" name="38 CuadroTexto"/>
            <p:cNvSpPr txBox="1"/>
            <p:nvPr/>
          </p:nvSpPr>
          <p:spPr>
            <a:xfrm>
              <a:off x="5790193" y="3252014"/>
              <a:ext cx="2232000" cy="507827"/>
            </a:xfrm>
            <a:prstGeom prst="rect">
              <a:avLst/>
            </a:prstGeom>
            <a:solidFill>
              <a:schemeClr val="bg1">
                <a:lumMod val="95000"/>
              </a:schemeClr>
            </a:solidFill>
          </p:spPr>
          <p:txBody>
            <a:bodyPr wrap="square" lIns="91435" tIns="45718" rIns="91435" bIns="45718" rtlCol="0">
              <a:spAutoFit/>
            </a:bodyPr>
            <a:lstStyle/>
            <a:p>
              <a:pPr>
                <a:buFont typeface="Arial" pitchFamily="34" charset="0"/>
                <a:buChar char="•"/>
              </a:pPr>
              <a:r>
                <a:rPr lang="en-US" sz="900" dirty="0">
                  <a:solidFill>
                    <a:srgbClr val="000000"/>
                  </a:solidFill>
                </a:rPr>
                <a:t> </a:t>
              </a:r>
              <a:r>
                <a:rPr lang="en-US" sz="900" dirty="0" err="1">
                  <a:solidFill>
                    <a:srgbClr val="000000"/>
                  </a:solidFill>
                </a:rPr>
                <a:t>Modelling</a:t>
              </a:r>
              <a:r>
                <a:rPr lang="en-US" sz="900" dirty="0">
                  <a:solidFill>
                    <a:srgbClr val="000000"/>
                  </a:solidFill>
                </a:rPr>
                <a:t> of lithium ion  battery reactions</a:t>
              </a:r>
            </a:p>
            <a:p>
              <a:pPr>
                <a:buFont typeface="Arial" pitchFamily="34" charset="0"/>
                <a:buChar char="•"/>
              </a:pPr>
              <a:r>
                <a:rPr lang="en-US" sz="900" dirty="0">
                  <a:solidFill>
                    <a:srgbClr val="000000"/>
                  </a:solidFill>
                </a:rPr>
                <a:t>Modeling of heterogeneous hydrogenation  </a:t>
              </a:r>
              <a:r>
                <a:rPr lang="en-US" sz="900" dirty="0" err="1">
                  <a:solidFill>
                    <a:srgbClr val="000000"/>
                  </a:solidFill>
                </a:rPr>
                <a:t>catalysys</a:t>
              </a:r>
              <a:endParaRPr lang="en-US" sz="900" dirty="0">
                <a:solidFill>
                  <a:srgbClr val="000000"/>
                </a:solidFill>
              </a:endParaRPr>
            </a:p>
          </p:txBody>
        </p:sp>
        <p:pic>
          <p:nvPicPr>
            <p:cNvPr id="26" name="Picture 8" descr="http://www.astute-project.eu/sites/astute-project.eu/files/imagecache/full/pictures/companylogos/leitat_TC_high%20resolution.JPG"/>
            <p:cNvPicPr>
              <a:picLocks noChangeAspect="1" noChangeArrowheads="1"/>
            </p:cNvPicPr>
            <p:nvPr/>
          </p:nvPicPr>
          <p:blipFill>
            <a:blip r:embed="rId15" cstate="print"/>
            <a:srcRect/>
            <a:stretch>
              <a:fillRect/>
            </a:stretch>
          </p:blipFill>
          <p:spPr bwMode="auto">
            <a:xfrm>
              <a:off x="6564963" y="2503396"/>
              <a:ext cx="524030" cy="208957"/>
            </a:xfrm>
            <a:prstGeom prst="rect">
              <a:avLst/>
            </a:prstGeom>
            <a:solidFill>
              <a:schemeClr val="bg1"/>
            </a:solidFill>
          </p:spPr>
        </p:pic>
        <p:pic>
          <p:nvPicPr>
            <p:cNvPr id="27" name="Picture 8" descr="http://www.astute-project.eu/sites/astute-project.eu/files/imagecache/full/pictures/companylogos/leitat_TC_high%20resolution.JPG"/>
            <p:cNvPicPr>
              <a:picLocks noChangeAspect="1" noChangeArrowheads="1"/>
            </p:cNvPicPr>
            <p:nvPr/>
          </p:nvPicPr>
          <p:blipFill>
            <a:blip r:embed="rId15" cstate="print"/>
            <a:srcRect/>
            <a:stretch>
              <a:fillRect/>
            </a:stretch>
          </p:blipFill>
          <p:spPr bwMode="auto">
            <a:xfrm>
              <a:off x="1136373" y="3786620"/>
              <a:ext cx="524030" cy="208957"/>
            </a:xfrm>
            <a:prstGeom prst="rect">
              <a:avLst/>
            </a:prstGeom>
            <a:noFill/>
          </p:spPr>
        </p:pic>
        <p:pic>
          <p:nvPicPr>
            <p:cNvPr id="28" name="Picture 26" descr="http://www.empa.ch/bilder/Empa-Logo/Logo-farbig.jpg"/>
            <p:cNvPicPr>
              <a:picLocks noChangeAspect="1" noChangeArrowheads="1"/>
            </p:cNvPicPr>
            <p:nvPr/>
          </p:nvPicPr>
          <p:blipFill>
            <a:blip r:embed="rId17" cstate="print"/>
            <a:srcRect r="16687" b="33372"/>
            <a:stretch>
              <a:fillRect/>
            </a:stretch>
          </p:blipFill>
          <p:spPr bwMode="auto">
            <a:xfrm>
              <a:off x="1738435" y="3772249"/>
              <a:ext cx="787970" cy="239185"/>
            </a:xfrm>
            <a:prstGeom prst="rect">
              <a:avLst/>
            </a:prstGeom>
            <a:noFill/>
          </p:spPr>
        </p:pic>
        <p:sp>
          <p:nvSpPr>
            <p:cNvPr id="29" name="46 CuadroTexto"/>
            <p:cNvSpPr txBox="1"/>
            <p:nvPr/>
          </p:nvSpPr>
          <p:spPr>
            <a:xfrm>
              <a:off x="914313" y="5399515"/>
              <a:ext cx="7149173" cy="261610"/>
            </a:xfrm>
            <a:prstGeom prst="rect">
              <a:avLst/>
            </a:prstGeom>
            <a:solidFill>
              <a:srgbClr val="F79646"/>
            </a:solidFill>
          </p:spPr>
          <p:txBody>
            <a:bodyPr wrap="square" lIns="91435" tIns="45718" rIns="91435" bIns="45718" rtlCol="0">
              <a:spAutoFit/>
            </a:bodyPr>
            <a:lstStyle/>
            <a:p>
              <a:pPr algn="ctr"/>
              <a:r>
                <a:rPr lang="en-US" sz="1100" b="1" dirty="0" err="1">
                  <a:solidFill>
                    <a:srgbClr val="000000"/>
                  </a:solidFill>
                </a:rPr>
                <a:t>Buisness</a:t>
              </a:r>
              <a:r>
                <a:rPr lang="en-US" sz="1100" b="1" dirty="0">
                  <a:solidFill>
                    <a:srgbClr val="000000"/>
                  </a:solidFill>
                </a:rPr>
                <a:t> plan, Dissemination, IP</a:t>
              </a:r>
            </a:p>
          </p:txBody>
        </p:sp>
        <p:pic>
          <p:nvPicPr>
            <p:cNvPr id="30" name="Picture 8" descr="http://www.astute-project.eu/sites/astute-project.eu/files/imagecache/full/pictures/companylogos/leitat_TC_high%20resolution.JPG"/>
            <p:cNvPicPr>
              <a:picLocks noChangeAspect="1" noChangeArrowheads="1"/>
            </p:cNvPicPr>
            <p:nvPr/>
          </p:nvPicPr>
          <p:blipFill>
            <a:blip r:embed="rId15" cstate="print"/>
            <a:srcRect/>
            <a:stretch>
              <a:fillRect/>
            </a:stretch>
          </p:blipFill>
          <p:spPr bwMode="auto">
            <a:xfrm>
              <a:off x="2264390" y="2497860"/>
              <a:ext cx="524030" cy="208957"/>
            </a:xfrm>
            <a:prstGeom prst="rect">
              <a:avLst/>
            </a:prstGeom>
            <a:noFill/>
          </p:spPr>
        </p:pic>
        <p:pic>
          <p:nvPicPr>
            <p:cNvPr id="31" name="Picture 2" descr="http://www.icp.csic.es/images/LOGO%20IBERCAT_Candidato_01.jpg"/>
            <p:cNvPicPr>
              <a:picLocks noChangeAspect="1" noChangeArrowheads="1"/>
            </p:cNvPicPr>
            <p:nvPr/>
          </p:nvPicPr>
          <p:blipFill>
            <a:blip r:embed="rId18" cstate="print"/>
            <a:srcRect/>
            <a:stretch>
              <a:fillRect/>
            </a:stretch>
          </p:blipFill>
          <p:spPr bwMode="auto">
            <a:xfrm>
              <a:off x="7081900" y="2707801"/>
              <a:ext cx="738418" cy="218244"/>
            </a:xfrm>
            <a:prstGeom prst="rect">
              <a:avLst/>
            </a:prstGeom>
            <a:noFill/>
          </p:spPr>
        </p:pic>
        <p:pic>
          <p:nvPicPr>
            <p:cNvPr id="32" name="Picture 2" descr="http://www.icp.csic.es/images/LOGO%20IBERCAT_Candidato_01.jpg"/>
            <p:cNvPicPr>
              <a:picLocks noChangeAspect="1" noChangeArrowheads="1"/>
            </p:cNvPicPr>
            <p:nvPr/>
          </p:nvPicPr>
          <p:blipFill>
            <a:blip r:embed="rId18" cstate="print"/>
            <a:srcRect/>
            <a:stretch>
              <a:fillRect/>
            </a:stretch>
          </p:blipFill>
          <p:spPr bwMode="auto">
            <a:xfrm>
              <a:off x="6556824" y="5315416"/>
              <a:ext cx="738418" cy="218244"/>
            </a:xfrm>
            <a:prstGeom prst="rect">
              <a:avLst/>
            </a:prstGeom>
            <a:noFill/>
          </p:spPr>
        </p:pic>
        <p:pic>
          <p:nvPicPr>
            <p:cNvPr id="33" name="Picture 14" descr="http://2.bp.blogspot.com/-m9EOsBCRDm4/URIf6y-erRI/AAAAAAAAXk8/G9y8VtMZ91A/s1600/Varta+logo+2013.png"/>
            <p:cNvPicPr>
              <a:picLocks noChangeAspect="1" noChangeArrowheads="1"/>
            </p:cNvPicPr>
            <p:nvPr/>
          </p:nvPicPr>
          <p:blipFill>
            <a:blip r:embed="rId19" cstate="print"/>
            <a:srcRect/>
            <a:stretch>
              <a:fillRect/>
            </a:stretch>
          </p:blipFill>
          <p:spPr bwMode="auto">
            <a:xfrm>
              <a:off x="7337575" y="5342452"/>
              <a:ext cx="800710" cy="160943"/>
            </a:xfrm>
            <a:prstGeom prst="rect">
              <a:avLst/>
            </a:prstGeom>
            <a:solidFill>
              <a:schemeClr val="bg1"/>
            </a:solidFill>
          </p:spPr>
        </p:pic>
        <p:pic>
          <p:nvPicPr>
            <p:cNvPr id="34" name="Picture 4" descr="http://upload.wikimedia.org/wikipedia/fr/thumb/0/0f/CNRS_fr_quadri.svg/1012px-CNRS_fr_quadri.svg.png"/>
            <p:cNvPicPr>
              <a:picLocks noChangeAspect="1" noChangeArrowheads="1"/>
            </p:cNvPicPr>
            <p:nvPr/>
          </p:nvPicPr>
          <p:blipFill>
            <a:blip r:embed="rId20" cstate="print"/>
            <a:srcRect/>
            <a:stretch>
              <a:fillRect/>
            </a:stretch>
          </p:blipFill>
          <p:spPr bwMode="auto">
            <a:xfrm>
              <a:off x="5989916" y="2469435"/>
              <a:ext cx="322816" cy="326588"/>
            </a:xfrm>
            <a:prstGeom prst="rect">
              <a:avLst/>
            </a:prstGeom>
            <a:noFill/>
          </p:spPr>
        </p:pic>
        <p:pic>
          <p:nvPicPr>
            <p:cNvPr id="35" name="Picture 4" descr="http://upload.wikimedia.org/wikipedia/fr/thumb/0/0f/CNRS_fr_quadri.svg/1012px-CNRS_fr_quadri.svg.png"/>
            <p:cNvPicPr>
              <a:picLocks noChangeAspect="1" noChangeArrowheads="1"/>
            </p:cNvPicPr>
            <p:nvPr/>
          </p:nvPicPr>
          <p:blipFill>
            <a:blip r:embed="rId20" cstate="print"/>
            <a:srcRect/>
            <a:stretch>
              <a:fillRect/>
            </a:stretch>
          </p:blipFill>
          <p:spPr bwMode="auto">
            <a:xfrm>
              <a:off x="7176167" y="3738281"/>
              <a:ext cx="322816" cy="326588"/>
            </a:xfrm>
            <a:prstGeom prst="rect">
              <a:avLst/>
            </a:prstGeom>
            <a:noFill/>
          </p:spPr>
        </p:pic>
        <p:pic>
          <p:nvPicPr>
            <p:cNvPr id="36" name="Picture 4" descr="http://upload.wikimedia.org/wikipedia/fr/thumb/0/0f/CNRS_fr_quadri.svg/1012px-CNRS_fr_quadri.svg.png"/>
            <p:cNvPicPr>
              <a:picLocks noChangeAspect="1" noChangeArrowheads="1"/>
            </p:cNvPicPr>
            <p:nvPr/>
          </p:nvPicPr>
          <p:blipFill>
            <a:blip r:embed="rId20" cstate="print"/>
            <a:srcRect/>
            <a:stretch>
              <a:fillRect/>
            </a:stretch>
          </p:blipFill>
          <p:spPr bwMode="auto">
            <a:xfrm>
              <a:off x="4307937" y="5050190"/>
              <a:ext cx="322816" cy="326588"/>
            </a:xfrm>
            <a:prstGeom prst="rect">
              <a:avLst/>
            </a:prstGeom>
            <a:noFill/>
          </p:spPr>
        </p:pic>
        <p:pic>
          <p:nvPicPr>
            <p:cNvPr id="37" name="Imagen 1"/>
            <p:cNvPicPr>
              <a:picLocks noChangeAspect="1"/>
            </p:cNvPicPr>
            <p:nvPr/>
          </p:nvPicPr>
          <p:blipFill>
            <a:blip r:embed="rId21" cstate="print"/>
            <a:stretch>
              <a:fillRect/>
            </a:stretch>
          </p:blipFill>
          <p:spPr>
            <a:xfrm>
              <a:off x="3592975" y="5642901"/>
              <a:ext cx="942100" cy="288000"/>
            </a:xfrm>
            <a:prstGeom prst="rect">
              <a:avLst/>
            </a:prstGeom>
          </p:spPr>
        </p:pic>
        <p:pic>
          <p:nvPicPr>
            <p:cNvPr id="38" name="Imagen 2"/>
            <p:cNvPicPr>
              <a:picLocks noChangeAspect="1"/>
            </p:cNvPicPr>
            <p:nvPr/>
          </p:nvPicPr>
          <p:blipFill>
            <a:blip r:embed="rId22" cstate="print"/>
            <a:stretch>
              <a:fillRect/>
            </a:stretch>
          </p:blipFill>
          <p:spPr>
            <a:xfrm>
              <a:off x="2627072" y="5453593"/>
              <a:ext cx="833887" cy="359386"/>
            </a:xfrm>
            <a:prstGeom prst="rect">
              <a:avLst/>
            </a:prstGeom>
            <a:solidFill>
              <a:schemeClr val="bg1"/>
            </a:solidFill>
          </p:spPr>
        </p:pic>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srcRect l="21221" t="35235" r="26756" b="7672"/>
          <a:stretch>
            <a:fillRect/>
          </a:stretch>
        </p:blipFill>
        <p:spPr bwMode="auto">
          <a:xfrm>
            <a:off x="1115616" y="1340768"/>
            <a:ext cx="6768752" cy="41764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a:xfrm>
            <a:off x="685800" y="2924944"/>
            <a:ext cx="7772400" cy="1470025"/>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 sz="4400" b="0" i="0" u="none" strike="noStrike" kern="1200" cap="none" spc="0" normalizeH="0" baseline="0" noProof="0" dirty="0" smtClean="0">
                <a:ln>
                  <a:noFill/>
                </a:ln>
                <a:solidFill>
                  <a:schemeClr val="bg1"/>
                </a:solidFill>
                <a:effectLst/>
                <a:uLnTx/>
                <a:uFillTx/>
                <a:latin typeface="+mj-lt"/>
                <a:ea typeface="+mj-ea"/>
                <a:cs typeface="+mj-cs"/>
              </a:rPr>
              <a:t>WP6</a:t>
            </a:r>
            <a:r>
              <a:rPr lang="es-ES" sz="4400" noProof="0" dirty="0" smtClean="0">
                <a:solidFill>
                  <a:schemeClr val="bg1"/>
                </a:solidFill>
                <a:latin typeface="+mj-lt"/>
                <a:ea typeface="+mj-ea"/>
                <a:cs typeface="+mj-cs"/>
              </a:rPr>
              <a:t>: NANO-SAFETY AND ENVIRONMENTAL EVALUATION</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s-ES" sz="4400" b="0" i="0" u="none" strike="noStrike" kern="1200" cap="none" spc="0" normalizeH="0" baseline="0" noProof="0" dirty="0" smtClean="0">
              <a:ln>
                <a:noFill/>
              </a:ln>
              <a:solidFill>
                <a:schemeClr val="bg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323528" y="1089043"/>
            <a:ext cx="8640960" cy="4755148"/>
          </a:xfrm>
          <a:prstGeom prst="rect">
            <a:avLst/>
          </a:prstGeom>
        </p:spPr>
        <p:txBody>
          <a:bodyPr wrap="square">
            <a:spAutoFit/>
          </a:bodyPr>
          <a:lstStyle/>
          <a:p>
            <a:pPr algn="just">
              <a:lnSpc>
                <a:spcPct val="120000"/>
              </a:lnSpc>
              <a:spcAft>
                <a:spcPts val="1000"/>
              </a:spcAft>
            </a:pPr>
            <a:r>
              <a:rPr lang="en-US" b="1" dirty="0" smtClean="0">
                <a:solidFill>
                  <a:srgbClr val="002060"/>
                </a:solidFill>
              </a:rPr>
              <a:t>Main Objective of WP6 (</a:t>
            </a:r>
            <a:r>
              <a:rPr lang="en-US" b="1" dirty="0" err="1" smtClean="0">
                <a:solidFill>
                  <a:srgbClr val="002060"/>
                </a:solidFill>
              </a:rPr>
              <a:t>Nanosafety</a:t>
            </a:r>
            <a:r>
              <a:rPr lang="en-US" b="1" dirty="0" smtClean="0">
                <a:solidFill>
                  <a:srgbClr val="002060"/>
                </a:solidFill>
              </a:rPr>
              <a:t>  and Environmental Evaluation)</a:t>
            </a:r>
            <a:endParaRPr lang="en-US" b="1" dirty="0" smtClean="0">
              <a:solidFill>
                <a:schemeClr val="bg1">
                  <a:lumMod val="50000"/>
                </a:schemeClr>
              </a:solidFill>
            </a:endParaRPr>
          </a:p>
          <a:p>
            <a:pPr algn="just">
              <a:lnSpc>
                <a:spcPct val="120000"/>
              </a:lnSpc>
              <a:spcAft>
                <a:spcPts val="1200"/>
              </a:spcAft>
            </a:pPr>
            <a:r>
              <a:rPr lang="en-US" b="1" dirty="0" smtClean="0">
                <a:solidFill>
                  <a:schemeClr val="bg1">
                    <a:lumMod val="50000"/>
                  </a:schemeClr>
                </a:solidFill>
              </a:rPr>
              <a:t>Assessment of the </a:t>
            </a:r>
            <a:r>
              <a:rPr lang="en-US" b="1" dirty="0">
                <a:solidFill>
                  <a:schemeClr val="bg1">
                    <a:lumMod val="50000"/>
                  </a:schemeClr>
                </a:solidFill>
              </a:rPr>
              <a:t>environmental sustainability </a:t>
            </a:r>
            <a:r>
              <a:rPr lang="en-US" b="1" dirty="0" smtClean="0">
                <a:solidFill>
                  <a:schemeClr val="bg1">
                    <a:lumMod val="50000"/>
                  </a:schemeClr>
                </a:solidFill>
              </a:rPr>
              <a:t> of the novel materials, along their full life cycle, and comparison with existing </a:t>
            </a:r>
            <a:r>
              <a:rPr lang="en-US" b="1" dirty="0">
                <a:solidFill>
                  <a:schemeClr val="bg1">
                    <a:lumMod val="50000"/>
                  </a:schemeClr>
                </a:solidFill>
              </a:rPr>
              <a:t>materials </a:t>
            </a:r>
            <a:r>
              <a:rPr lang="en-US" b="1" dirty="0" smtClean="0">
                <a:solidFill>
                  <a:schemeClr val="bg1">
                    <a:lumMod val="50000"/>
                  </a:schemeClr>
                </a:solidFill>
              </a:rPr>
              <a:t>used </a:t>
            </a:r>
            <a:r>
              <a:rPr lang="en-US" b="1" dirty="0">
                <a:solidFill>
                  <a:schemeClr val="bg1">
                    <a:lumMod val="50000"/>
                  </a:schemeClr>
                </a:solidFill>
              </a:rPr>
              <a:t>in the three </a:t>
            </a:r>
            <a:r>
              <a:rPr lang="en-US" b="1" dirty="0" smtClean="0">
                <a:solidFill>
                  <a:schemeClr val="bg1">
                    <a:lumMod val="50000"/>
                  </a:schemeClr>
                </a:solidFill>
              </a:rPr>
              <a:t>application cases: Energy storage, chemical catalysis &amp; biomass conversion</a:t>
            </a:r>
            <a:endParaRPr lang="en-US" b="1" dirty="0">
              <a:solidFill>
                <a:schemeClr val="bg1">
                  <a:lumMod val="50000"/>
                </a:schemeClr>
              </a:solidFill>
            </a:endParaRPr>
          </a:p>
          <a:p>
            <a:pPr>
              <a:spcAft>
                <a:spcPts val="1200"/>
              </a:spcAft>
            </a:pPr>
            <a:r>
              <a:rPr lang="en-US" b="1" dirty="0" smtClean="0">
                <a:solidFill>
                  <a:srgbClr val="002060"/>
                </a:solidFill>
              </a:rPr>
              <a:t>Specific Objectives</a:t>
            </a:r>
          </a:p>
          <a:p>
            <a:pPr marL="285750" indent="-285750" algn="just">
              <a:lnSpc>
                <a:spcPct val="120000"/>
              </a:lnSpc>
              <a:spcAft>
                <a:spcPts val="1000"/>
              </a:spcAft>
              <a:buFont typeface="Arial" panose="020B0604020202020204" pitchFamily="34" charset="0"/>
              <a:buChar char="•"/>
            </a:pPr>
            <a:r>
              <a:rPr lang="en-US" sz="1600" b="1" dirty="0" smtClean="0">
                <a:solidFill>
                  <a:schemeClr val="bg1">
                    <a:lumMod val="50000"/>
                  </a:schemeClr>
                </a:solidFill>
              </a:rPr>
              <a:t>Evaluate the potential exposure scenarios during the whole life cycle of the POROUS4APP products, emphasizing workers exposure and propose mitigation measurements to reduce exposure risks due to inherent hazard associated to the materials used </a:t>
            </a:r>
          </a:p>
          <a:p>
            <a:pPr marL="285750" indent="-285750" algn="just">
              <a:lnSpc>
                <a:spcPct val="120000"/>
              </a:lnSpc>
              <a:spcAft>
                <a:spcPts val="1000"/>
              </a:spcAft>
              <a:buFont typeface="Arial" panose="020B0604020202020204" pitchFamily="34" charset="0"/>
              <a:buChar char="•"/>
            </a:pPr>
            <a:r>
              <a:rPr lang="en-GB" sz="1600" b="1" dirty="0" smtClean="0">
                <a:solidFill>
                  <a:schemeClr val="bg1">
                    <a:lumMod val="50000"/>
                  </a:schemeClr>
                </a:solidFill>
              </a:rPr>
              <a:t>A full consequential LCA study for each of the three applications, comparing the newly developed material with existing materials and processes for each </a:t>
            </a:r>
            <a:r>
              <a:rPr lang="en-GB" sz="1600" b="1" dirty="0" smtClean="0">
                <a:solidFill>
                  <a:schemeClr val="bg1">
                    <a:lumMod val="50000"/>
                  </a:schemeClr>
                </a:solidFill>
              </a:rPr>
              <a:t>application</a:t>
            </a:r>
            <a:endParaRPr lang="en-GB" sz="1600" b="1" dirty="0" smtClean="0">
              <a:solidFill>
                <a:schemeClr val="bg1">
                  <a:lumMod val="50000"/>
                </a:schemeClr>
              </a:solidFill>
            </a:endParaRPr>
          </a:p>
          <a:p>
            <a:pPr marL="285750" indent="-285750" algn="just">
              <a:lnSpc>
                <a:spcPct val="120000"/>
              </a:lnSpc>
              <a:spcAft>
                <a:spcPts val="1000"/>
              </a:spcAft>
              <a:buFont typeface="Arial" panose="020B0604020202020204" pitchFamily="34" charset="0"/>
              <a:buChar char="•"/>
            </a:pPr>
            <a:r>
              <a:rPr lang="en-GB" sz="1600" b="1" dirty="0" smtClean="0">
                <a:solidFill>
                  <a:schemeClr val="bg1">
                    <a:lumMod val="50000"/>
                  </a:schemeClr>
                </a:solidFill>
              </a:rPr>
              <a:t>Evaluation of beneficial, competitive and sustainable application possibilities (taking into account technical, economical, environmental and safety criteria covering the entire life cycle of the various applications)</a:t>
            </a:r>
            <a:endParaRPr lang="en-US" b="1" dirty="0" smtClean="0">
              <a:solidFill>
                <a:schemeClr val="bg1">
                  <a:lumMod val="65000"/>
                </a:schemeClr>
              </a:solidFill>
            </a:endParaRPr>
          </a:p>
        </p:txBody>
      </p:sp>
      <p:sp>
        <p:nvSpPr>
          <p:cNvPr id="4" name="Slide Number Placeholder 3"/>
          <p:cNvSpPr>
            <a:spLocks noGrp="1"/>
          </p:cNvSpPr>
          <p:nvPr>
            <p:ph type="sldNum" sz="quarter" idx="4"/>
          </p:nvPr>
        </p:nvSpPr>
        <p:spPr/>
        <p:txBody>
          <a:bodyPr/>
          <a:lstStyle/>
          <a:p>
            <a:fld id="{E9FB5B6B-CFDF-4937-8D08-42339D950705}" type="slidenum">
              <a:rPr lang="es-ES" smtClean="0"/>
              <a:pPr/>
              <a:t>7</a:t>
            </a:fld>
            <a:endParaRPr lang="es-E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4"/>
          </p:nvPr>
        </p:nvSpPr>
        <p:spPr/>
        <p:txBody>
          <a:bodyPr/>
          <a:lstStyle/>
          <a:p>
            <a:fld id="{E9FB5B6B-CFDF-4937-8D08-42339D950705}" type="slidenum">
              <a:rPr lang="es-ES" smtClean="0"/>
              <a:pPr/>
              <a:t>8</a:t>
            </a:fld>
            <a:endParaRPr lang="es-ES" dirty="0"/>
          </a:p>
        </p:txBody>
      </p:sp>
      <p:sp>
        <p:nvSpPr>
          <p:cNvPr id="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s-ES"/>
          </a:p>
        </p:txBody>
      </p:sp>
      <p:graphicFrame>
        <p:nvGraphicFramePr>
          <p:cNvPr id="7" name="Object 1"/>
          <p:cNvGraphicFramePr>
            <a:graphicFrameLocks noChangeAspect="1"/>
          </p:cNvGraphicFramePr>
          <p:nvPr/>
        </p:nvGraphicFramePr>
        <p:xfrm>
          <a:off x="1547664" y="1340768"/>
          <a:ext cx="5915025" cy="4762500"/>
        </p:xfrm>
        <a:graphic>
          <a:graphicData uri="http://schemas.openxmlformats.org/presentationml/2006/ole">
            <p:oleObj spid="_x0000_s5122" r:id="rId4" imgW="5361328" imgH="4310704" progId="">
              <p:embed/>
            </p:oleObj>
          </a:graphicData>
        </a:graphic>
      </p:graphicFrame>
      <p:sp>
        <p:nvSpPr>
          <p:cNvPr id="8" name="7 Explosión 1"/>
          <p:cNvSpPr/>
          <p:nvPr/>
        </p:nvSpPr>
        <p:spPr>
          <a:xfrm rot="20445298">
            <a:off x="883588" y="814328"/>
            <a:ext cx="1437750" cy="739567"/>
          </a:xfrm>
          <a:prstGeom prst="irregularSeal1">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8 CuadroTexto"/>
          <p:cNvSpPr txBox="1"/>
          <p:nvPr/>
        </p:nvSpPr>
        <p:spPr>
          <a:xfrm rot="20184502">
            <a:off x="1160700" y="987499"/>
            <a:ext cx="837088" cy="400110"/>
          </a:xfrm>
          <a:prstGeom prst="rect">
            <a:avLst/>
          </a:prstGeom>
          <a:noFill/>
        </p:spPr>
        <p:txBody>
          <a:bodyPr wrap="none" rtlCol="0">
            <a:spAutoFit/>
          </a:bodyPr>
          <a:lstStyle/>
          <a:p>
            <a:pPr algn="ctr"/>
            <a:r>
              <a:rPr lang="en-US" sz="1000" b="1" dirty="0" smtClean="0">
                <a:solidFill>
                  <a:schemeClr val="tx2"/>
                </a:solidFill>
              </a:rPr>
              <a:t>Aerosolized </a:t>
            </a:r>
          </a:p>
          <a:p>
            <a:pPr algn="ctr"/>
            <a:r>
              <a:rPr lang="en-US" sz="1000" b="1" dirty="0" smtClean="0">
                <a:solidFill>
                  <a:schemeClr val="tx2"/>
                </a:solidFill>
              </a:rPr>
              <a:t>particles</a:t>
            </a:r>
            <a:endParaRPr lang="en-US" sz="1000" b="1" dirty="0">
              <a:solidFill>
                <a:schemeClr val="tx2"/>
              </a:solidFill>
            </a:endParaRPr>
          </a:p>
        </p:txBody>
      </p:sp>
      <p:sp>
        <p:nvSpPr>
          <p:cNvPr id="11" name="10 Explosión 1"/>
          <p:cNvSpPr/>
          <p:nvPr/>
        </p:nvSpPr>
        <p:spPr>
          <a:xfrm rot="20199905">
            <a:off x="1995377" y="4907640"/>
            <a:ext cx="1437750" cy="739567"/>
          </a:xfrm>
          <a:prstGeom prst="irregularSeal1">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11 CuadroTexto"/>
          <p:cNvSpPr txBox="1"/>
          <p:nvPr/>
        </p:nvSpPr>
        <p:spPr>
          <a:xfrm rot="19939109">
            <a:off x="2272489" y="5080811"/>
            <a:ext cx="837088" cy="400110"/>
          </a:xfrm>
          <a:prstGeom prst="rect">
            <a:avLst/>
          </a:prstGeom>
          <a:noFill/>
        </p:spPr>
        <p:txBody>
          <a:bodyPr wrap="none" rtlCol="0">
            <a:spAutoFit/>
          </a:bodyPr>
          <a:lstStyle/>
          <a:p>
            <a:pPr algn="ctr"/>
            <a:r>
              <a:rPr lang="en-US" sz="1000" b="1" dirty="0" smtClean="0">
                <a:solidFill>
                  <a:schemeClr val="tx2"/>
                </a:solidFill>
              </a:rPr>
              <a:t>Aerosolized </a:t>
            </a:r>
          </a:p>
          <a:p>
            <a:pPr algn="ctr"/>
            <a:r>
              <a:rPr lang="en-US" sz="1000" b="1" dirty="0" smtClean="0">
                <a:solidFill>
                  <a:schemeClr val="tx2"/>
                </a:solidFill>
              </a:rPr>
              <a:t>particles</a:t>
            </a:r>
            <a:endParaRPr lang="en-US" sz="1000" b="1" dirty="0">
              <a:solidFill>
                <a:schemeClr val="tx2"/>
              </a:solidFill>
            </a:endParaRPr>
          </a:p>
        </p:txBody>
      </p:sp>
      <p:grpSp>
        <p:nvGrpSpPr>
          <p:cNvPr id="3" name="12 Grupo"/>
          <p:cNvGrpSpPr/>
          <p:nvPr/>
        </p:nvGrpSpPr>
        <p:grpSpPr>
          <a:xfrm rot="3140025">
            <a:off x="6241300" y="4214267"/>
            <a:ext cx="1437750" cy="739567"/>
            <a:chOff x="549255" y="3861307"/>
            <a:chExt cx="1437750" cy="739567"/>
          </a:xfrm>
        </p:grpSpPr>
        <p:sp>
          <p:nvSpPr>
            <p:cNvPr id="14" name="13 Explosión 1"/>
            <p:cNvSpPr/>
            <p:nvPr/>
          </p:nvSpPr>
          <p:spPr>
            <a:xfrm rot="20445298">
              <a:off x="549255" y="3861307"/>
              <a:ext cx="1437750" cy="739567"/>
            </a:xfrm>
            <a:prstGeom prst="irregularSeal1">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14 CuadroTexto"/>
            <p:cNvSpPr txBox="1"/>
            <p:nvPr/>
          </p:nvSpPr>
          <p:spPr>
            <a:xfrm rot="20184502">
              <a:off x="842807" y="4009719"/>
              <a:ext cx="907621" cy="400110"/>
            </a:xfrm>
            <a:prstGeom prst="rect">
              <a:avLst/>
            </a:prstGeom>
            <a:noFill/>
          </p:spPr>
          <p:txBody>
            <a:bodyPr wrap="none" rtlCol="0">
              <a:spAutoFit/>
            </a:bodyPr>
            <a:lstStyle/>
            <a:p>
              <a:pPr algn="ctr"/>
              <a:r>
                <a:rPr lang="en-US" sz="1000" b="1" dirty="0" smtClean="0">
                  <a:solidFill>
                    <a:schemeClr val="tx2"/>
                  </a:solidFill>
                </a:rPr>
                <a:t>Aerosolized </a:t>
              </a:r>
            </a:p>
            <a:p>
              <a:pPr algn="ctr"/>
              <a:r>
                <a:rPr lang="en-US" sz="1000" b="1" dirty="0" smtClean="0">
                  <a:solidFill>
                    <a:schemeClr val="tx2"/>
                  </a:solidFill>
                </a:rPr>
                <a:t>nanoparticles</a:t>
              </a:r>
              <a:endParaRPr lang="en-US" sz="1000" b="1" dirty="0">
                <a:solidFill>
                  <a:schemeClr val="tx2"/>
                </a:solidFill>
              </a:endParaRPr>
            </a:p>
          </p:txBody>
        </p:sp>
      </p:grpSp>
      <p:sp>
        <p:nvSpPr>
          <p:cNvPr id="16" name="15 Explosión 1"/>
          <p:cNvSpPr/>
          <p:nvPr/>
        </p:nvSpPr>
        <p:spPr>
          <a:xfrm rot="164367">
            <a:off x="5740980" y="2022776"/>
            <a:ext cx="1437750" cy="739567"/>
          </a:xfrm>
          <a:prstGeom prst="irregularSeal1">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 name="16 CuadroTexto"/>
          <p:cNvSpPr txBox="1"/>
          <p:nvPr/>
        </p:nvSpPr>
        <p:spPr>
          <a:xfrm rot="21503571">
            <a:off x="6018092" y="2195947"/>
            <a:ext cx="837088" cy="400110"/>
          </a:xfrm>
          <a:prstGeom prst="rect">
            <a:avLst/>
          </a:prstGeom>
          <a:noFill/>
        </p:spPr>
        <p:txBody>
          <a:bodyPr wrap="none" rtlCol="0">
            <a:spAutoFit/>
          </a:bodyPr>
          <a:lstStyle/>
          <a:p>
            <a:pPr algn="ctr"/>
            <a:r>
              <a:rPr lang="en-US" sz="1000" b="1" dirty="0" smtClean="0">
                <a:solidFill>
                  <a:schemeClr val="tx2"/>
                </a:solidFill>
              </a:rPr>
              <a:t>Aerosolized </a:t>
            </a:r>
          </a:p>
          <a:p>
            <a:pPr algn="ctr"/>
            <a:r>
              <a:rPr lang="en-US" sz="1000" b="1" dirty="0" smtClean="0">
                <a:solidFill>
                  <a:schemeClr val="tx2"/>
                </a:solidFill>
              </a:rPr>
              <a:t>particles</a:t>
            </a:r>
            <a:endParaRPr lang="en-US" sz="1000" b="1" dirty="0">
              <a:solidFill>
                <a:schemeClr val="tx2"/>
              </a:solidFill>
            </a:endParaRPr>
          </a:p>
        </p:txBody>
      </p:sp>
      <p:sp>
        <p:nvSpPr>
          <p:cNvPr id="18" name="17 Explosión 1"/>
          <p:cNvSpPr/>
          <p:nvPr/>
        </p:nvSpPr>
        <p:spPr>
          <a:xfrm rot="2195132">
            <a:off x="2711222" y="984077"/>
            <a:ext cx="1356178" cy="691774"/>
          </a:xfrm>
          <a:prstGeom prst="irregularSeal1">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 name="18 CuadroTexto"/>
          <p:cNvSpPr txBox="1"/>
          <p:nvPr/>
        </p:nvSpPr>
        <p:spPr>
          <a:xfrm rot="1934336">
            <a:off x="3021620" y="1113034"/>
            <a:ext cx="720069" cy="400110"/>
          </a:xfrm>
          <a:prstGeom prst="rect">
            <a:avLst/>
          </a:prstGeom>
          <a:noFill/>
        </p:spPr>
        <p:txBody>
          <a:bodyPr wrap="none" rtlCol="0">
            <a:spAutoFit/>
          </a:bodyPr>
          <a:lstStyle/>
          <a:p>
            <a:pPr algn="ctr"/>
            <a:r>
              <a:rPr lang="en-US" sz="1000" b="1" dirty="0" smtClean="0">
                <a:solidFill>
                  <a:schemeClr val="tx2"/>
                </a:solidFill>
              </a:rPr>
              <a:t>Chemicals</a:t>
            </a:r>
          </a:p>
          <a:p>
            <a:pPr algn="ctr"/>
            <a:r>
              <a:rPr lang="en-US" sz="1000" b="1" dirty="0" smtClean="0">
                <a:solidFill>
                  <a:schemeClr val="tx2"/>
                </a:solidFill>
              </a:rPr>
              <a:t> Hazard</a:t>
            </a:r>
            <a:endParaRPr lang="en-US" sz="1000" b="1" dirty="0">
              <a:solidFill>
                <a:schemeClr val="tx2"/>
              </a:solidFill>
            </a:endParaRPr>
          </a:p>
        </p:txBody>
      </p:sp>
      <p:sp>
        <p:nvSpPr>
          <p:cNvPr id="20" name="19 Explosión 1"/>
          <p:cNvSpPr/>
          <p:nvPr/>
        </p:nvSpPr>
        <p:spPr>
          <a:xfrm rot="19438549">
            <a:off x="973346" y="2465514"/>
            <a:ext cx="1356178" cy="691774"/>
          </a:xfrm>
          <a:prstGeom prst="irregularSeal1">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 name="20 CuadroTexto"/>
          <p:cNvSpPr txBox="1"/>
          <p:nvPr/>
        </p:nvSpPr>
        <p:spPr>
          <a:xfrm rot="19177753">
            <a:off x="1283744" y="2594471"/>
            <a:ext cx="720069" cy="400110"/>
          </a:xfrm>
          <a:prstGeom prst="rect">
            <a:avLst/>
          </a:prstGeom>
          <a:noFill/>
        </p:spPr>
        <p:txBody>
          <a:bodyPr wrap="none" rtlCol="0">
            <a:spAutoFit/>
          </a:bodyPr>
          <a:lstStyle/>
          <a:p>
            <a:pPr algn="ctr"/>
            <a:r>
              <a:rPr lang="en-US" sz="1000" b="1" dirty="0" smtClean="0">
                <a:solidFill>
                  <a:schemeClr val="tx2"/>
                </a:solidFill>
              </a:rPr>
              <a:t>Chemicals</a:t>
            </a:r>
          </a:p>
          <a:p>
            <a:pPr algn="ctr"/>
            <a:r>
              <a:rPr lang="en-US" sz="1000" b="1" dirty="0" smtClean="0">
                <a:solidFill>
                  <a:schemeClr val="tx2"/>
                </a:solidFill>
              </a:rPr>
              <a:t> Hazard</a:t>
            </a:r>
            <a:endParaRPr lang="en-US" sz="1000" b="1" dirty="0">
              <a:solidFill>
                <a:schemeClr val="tx2"/>
              </a:solidFill>
            </a:endParaRPr>
          </a:p>
        </p:txBody>
      </p:sp>
      <p:sp>
        <p:nvSpPr>
          <p:cNvPr id="22" name="21 Explosión 1"/>
          <p:cNvSpPr/>
          <p:nvPr/>
        </p:nvSpPr>
        <p:spPr>
          <a:xfrm rot="1651313">
            <a:off x="3214934" y="4063234"/>
            <a:ext cx="1356178" cy="691774"/>
          </a:xfrm>
          <a:prstGeom prst="irregularSeal1">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3" name="22 CuadroTexto"/>
          <p:cNvSpPr txBox="1"/>
          <p:nvPr/>
        </p:nvSpPr>
        <p:spPr>
          <a:xfrm rot="1390517">
            <a:off x="3525332" y="4192191"/>
            <a:ext cx="720069" cy="400110"/>
          </a:xfrm>
          <a:prstGeom prst="rect">
            <a:avLst/>
          </a:prstGeom>
          <a:noFill/>
        </p:spPr>
        <p:txBody>
          <a:bodyPr wrap="none" rtlCol="0">
            <a:spAutoFit/>
          </a:bodyPr>
          <a:lstStyle/>
          <a:p>
            <a:pPr algn="ctr"/>
            <a:r>
              <a:rPr lang="en-US" sz="1000" b="1" dirty="0" smtClean="0">
                <a:solidFill>
                  <a:schemeClr val="tx2"/>
                </a:solidFill>
              </a:rPr>
              <a:t>Chemicals</a:t>
            </a:r>
          </a:p>
          <a:p>
            <a:pPr algn="ctr"/>
            <a:r>
              <a:rPr lang="en-US" sz="1000" b="1" dirty="0" smtClean="0">
                <a:solidFill>
                  <a:schemeClr val="tx2"/>
                </a:solidFill>
              </a:rPr>
              <a:t> Hazard</a:t>
            </a:r>
            <a:endParaRPr lang="en-US" sz="1000" b="1" dirty="0">
              <a:solidFill>
                <a:schemeClr val="tx2"/>
              </a:solidFill>
            </a:endParaRPr>
          </a:p>
        </p:txBody>
      </p:sp>
      <p:sp>
        <p:nvSpPr>
          <p:cNvPr id="24" name="23 Explosión 1"/>
          <p:cNvSpPr/>
          <p:nvPr/>
        </p:nvSpPr>
        <p:spPr>
          <a:xfrm rot="19438549">
            <a:off x="5005795" y="5129811"/>
            <a:ext cx="1356178" cy="691774"/>
          </a:xfrm>
          <a:prstGeom prst="irregularSeal1">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5" name="24 CuadroTexto"/>
          <p:cNvSpPr txBox="1"/>
          <p:nvPr/>
        </p:nvSpPr>
        <p:spPr>
          <a:xfrm rot="19177753">
            <a:off x="5349054" y="5258768"/>
            <a:ext cx="654346" cy="400110"/>
          </a:xfrm>
          <a:prstGeom prst="rect">
            <a:avLst/>
          </a:prstGeom>
          <a:noFill/>
        </p:spPr>
        <p:txBody>
          <a:bodyPr wrap="none" rtlCol="0">
            <a:spAutoFit/>
          </a:bodyPr>
          <a:lstStyle/>
          <a:p>
            <a:pPr algn="ctr"/>
            <a:r>
              <a:rPr lang="en-US" sz="1000" b="1" dirty="0" smtClean="0">
                <a:solidFill>
                  <a:schemeClr val="tx2"/>
                </a:solidFill>
              </a:rPr>
              <a:t>Products</a:t>
            </a:r>
          </a:p>
          <a:p>
            <a:pPr algn="ctr"/>
            <a:r>
              <a:rPr lang="en-US" sz="1000" b="1" dirty="0" smtClean="0">
                <a:solidFill>
                  <a:schemeClr val="tx2"/>
                </a:solidFill>
              </a:rPr>
              <a:t> Hazard</a:t>
            </a:r>
            <a:endParaRPr lang="en-US" sz="1000" b="1" dirty="0">
              <a:solidFill>
                <a:schemeClr val="tx2"/>
              </a:solidFill>
            </a:endParaRPr>
          </a:p>
        </p:txBody>
      </p:sp>
      <p:sp>
        <p:nvSpPr>
          <p:cNvPr id="27" name="26 Explosión 1"/>
          <p:cNvSpPr/>
          <p:nvPr/>
        </p:nvSpPr>
        <p:spPr>
          <a:xfrm rot="328352">
            <a:off x="7462024" y="2997211"/>
            <a:ext cx="1437750" cy="739567"/>
          </a:xfrm>
          <a:prstGeom prst="irregularSeal1">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8" name="27 CuadroTexto"/>
          <p:cNvSpPr txBox="1"/>
          <p:nvPr/>
        </p:nvSpPr>
        <p:spPr>
          <a:xfrm rot="67556">
            <a:off x="7739136" y="3170382"/>
            <a:ext cx="837088" cy="400110"/>
          </a:xfrm>
          <a:prstGeom prst="rect">
            <a:avLst/>
          </a:prstGeom>
          <a:noFill/>
        </p:spPr>
        <p:txBody>
          <a:bodyPr wrap="none" rtlCol="0">
            <a:spAutoFit/>
          </a:bodyPr>
          <a:lstStyle/>
          <a:p>
            <a:pPr algn="ctr"/>
            <a:r>
              <a:rPr lang="en-US" sz="1000" b="1" dirty="0" smtClean="0">
                <a:solidFill>
                  <a:schemeClr val="tx2"/>
                </a:solidFill>
              </a:rPr>
              <a:t>Aerosolized </a:t>
            </a:r>
          </a:p>
          <a:p>
            <a:pPr algn="ctr"/>
            <a:r>
              <a:rPr lang="en-US" sz="1000" b="1" dirty="0" smtClean="0">
                <a:solidFill>
                  <a:schemeClr val="tx2"/>
                </a:solidFill>
              </a:rPr>
              <a:t>byproducts</a:t>
            </a:r>
            <a:endParaRPr lang="en-US" sz="1000" b="1" dirty="0">
              <a:solidFill>
                <a:schemeClr val="tx2"/>
              </a:solidFill>
            </a:endParaRPr>
          </a:p>
        </p:txBody>
      </p:sp>
      <p:sp>
        <p:nvSpPr>
          <p:cNvPr id="29" name="28 Flecha derecha"/>
          <p:cNvSpPr/>
          <p:nvPr/>
        </p:nvSpPr>
        <p:spPr>
          <a:xfrm>
            <a:off x="7092280" y="3501008"/>
            <a:ext cx="504056" cy="72008"/>
          </a:xfrm>
          <a:prstGeom prst="rightArrow">
            <a:avLst/>
          </a:prstGeom>
          <a:solidFill>
            <a:schemeClr val="bg2">
              <a:lumMod val="1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30" name="Picture 3" descr="C:\Documents and Settings\jalbinyana\Mis documentos\COMUNICA\MATERIAL_LEITAT\logos LEITAT\leitat_petit.jpeg"/>
          <p:cNvPicPr>
            <a:picLocks noChangeAspect="1" noChangeArrowheads="1"/>
          </p:cNvPicPr>
          <p:nvPr/>
        </p:nvPicPr>
        <p:blipFill>
          <a:blip r:embed="rId5" cstate="email"/>
          <a:srcRect/>
          <a:stretch>
            <a:fillRect/>
          </a:stretch>
        </p:blipFill>
        <p:spPr bwMode="auto">
          <a:xfrm>
            <a:off x="5508104" y="188640"/>
            <a:ext cx="3522222" cy="629422"/>
          </a:xfrm>
          <a:prstGeom prst="rect">
            <a:avLst/>
          </a:prstGeom>
          <a:noFill/>
        </p:spPr>
      </p:pic>
    </p:spTree>
    <p:extLst>
      <p:ext uri="{BB962C8B-B14F-4D97-AF65-F5344CB8AC3E}">
        <p14:creationId xmlns:p14="http://schemas.microsoft.com/office/powerpoint/2010/main" xmlns="" val="16670005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4"/>
          </p:nvPr>
        </p:nvSpPr>
        <p:spPr/>
        <p:txBody>
          <a:bodyPr/>
          <a:lstStyle/>
          <a:p>
            <a:fld id="{E9FB5B6B-CFDF-4937-8D08-42339D950705}" type="slidenum">
              <a:rPr lang="es-ES" smtClean="0"/>
              <a:pPr/>
              <a:t>9</a:t>
            </a:fld>
            <a:endParaRPr lang="es-ES" dirty="0"/>
          </a:p>
        </p:txBody>
      </p:sp>
      <p:sp>
        <p:nvSpPr>
          <p:cNvPr id="5" name="4 Rectángulo"/>
          <p:cNvSpPr/>
          <p:nvPr/>
        </p:nvSpPr>
        <p:spPr>
          <a:xfrm>
            <a:off x="179512" y="1052736"/>
            <a:ext cx="5040560" cy="369332"/>
          </a:xfrm>
          <a:prstGeom prst="rect">
            <a:avLst/>
          </a:prstGeom>
        </p:spPr>
        <p:txBody>
          <a:bodyPr wrap="square">
            <a:spAutoFit/>
          </a:bodyPr>
          <a:lstStyle/>
          <a:p>
            <a:r>
              <a:rPr lang="en-US" b="1" dirty="0" smtClean="0">
                <a:solidFill>
                  <a:srgbClr val="002060"/>
                </a:solidFill>
              </a:rPr>
              <a:t>Achievements of WP6</a:t>
            </a:r>
            <a:endParaRPr lang="es-ES" b="1" dirty="0" smtClean="0">
              <a:solidFill>
                <a:srgbClr val="002060"/>
              </a:solidFill>
            </a:endParaRPr>
          </a:p>
        </p:txBody>
      </p:sp>
      <p:sp>
        <p:nvSpPr>
          <p:cNvPr id="6" name="Slide Number Placeholder 3"/>
          <p:cNvSpPr txBox="1">
            <a:spLocks/>
          </p:cNvSpPr>
          <p:nvPr/>
        </p:nvSpPr>
        <p:spPr>
          <a:xfrm>
            <a:off x="6705600" y="6508750"/>
            <a:ext cx="2133600"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fld id="{E9FB5B6B-CFDF-4937-8D08-42339D950705}" type="slidenum">
              <a:rPr kumimoji="0" lang="es-ES" sz="1200" b="0" i="0" u="none" strike="noStrike" kern="1200" cap="none" spc="0" normalizeH="0" baseline="0" noProof="0" smtClean="0">
                <a:ln>
                  <a:noFill/>
                </a:ln>
                <a:solidFill>
                  <a:schemeClr val="bg1"/>
                </a:solidFill>
                <a:effectLst/>
                <a:uLnTx/>
                <a:uFillTx/>
                <a:latin typeface="+mn-l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s-ES" sz="1200" b="0" i="0" u="none" strike="noStrike" kern="1200" cap="none" spc="0" normalizeH="0" baseline="0" noProof="0" dirty="0">
              <a:ln>
                <a:noFill/>
              </a:ln>
              <a:solidFill>
                <a:schemeClr val="bg1"/>
              </a:solidFill>
              <a:effectLst/>
              <a:uLnTx/>
              <a:uFillTx/>
              <a:latin typeface="+mn-lt"/>
              <a:ea typeface="+mn-ea"/>
              <a:cs typeface="+mn-cs"/>
            </a:endParaRPr>
          </a:p>
        </p:txBody>
      </p:sp>
      <p:sp>
        <p:nvSpPr>
          <p:cNvPr id="9" name="8 Rectángulo"/>
          <p:cNvSpPr/>
          <p:nvPr/>
        </p:nvSpPr>
        <p:spPr>
          <a:xfrm>
            <a:off x="251520" y="1412776"/>
            <a:ext cx="8208912" cy="2693045"/>
          </a:xfrm>
          <a:prstGeom prst="rect">
            <a:avLst/>
          </a:prstGeom>
        </p:spPr>
        <p:txBody>
          <a:bodyPr wrap="square">
            <a:spAutoFit/>
          </a:bodyPr>
          <a:lstStyle/>
          <a:p>
            <a:pPr algn="just">
              <a:spcAft>
                <a:spcPts val="1000"/>
              </a:spcAft>
              <a:buClr>
                <a:srgbClr val="00B050"/>
              </a:buClr>
            </a:pPr>
            <a:r>
              <a:rPr lang="en-US" b="1" dirty="0" smtClean="0">
                <a:solidFill>
                  <a:srgbClr val="002060"/>
                </a:solidFill>
              </a:rPr>
              <a:t>D6.2: </a:t>
            </a:r>
            <a:r>
              <a:rPr lang="en-GB" b="1" dirty="0">
                <a:solidFill>
                  <a:srgbClr val="002060"/>
                </a:solidFill>
              </a:rPr>
              <a:t>Safety recommendations for the pilot lines </a:t>
            </a:r>
            <a:r>
              <a:rPr lang="en-GB" b="1" dirty="0" smtClean="0">
                <a:solidFill>
                  <a:srgbClr val="002060"/>
                </a:solidFill>
              </a:rPr>
              <a:t>design</a:t>
            </a:r>
            <a:endParaRPr lang="en-US" b="1" dirty="0">
              <a:solidFill>
                <a:srgbClr val="002060"/>
              </a:solidFill>
            </a:endParaRPr>
          </a:p>
          <a:p>
            <a:pPr marL="285750" indent="-285750" algn="just">
              <a:spcAft>
                <a:spcPts val="1000"/>
              </a:spcAft>
              <a:buFont typeface="Arial" panose="020B0604020202020204" pitchFamily="34" charset="0"/>
              <a:buChar char="•"/>
            </a:pPr>
            <a:r>
              <a:rPr lang="en-GB" dirty="0" smtClean="0">
                <a:solidFill>
                  <a:schemeClr val="tx2"/>
                </a:solidFill>
              </a:rPr>
              <a:t>POROUS4APP </a:t>
            </a:r>
            <a:r>
              <a:rPr lang="en-GB" dirty="0">
                <a:solidFill>
                  <a:schemeClr val="tx2"/>
                </a:solidFill>
              </a:rPr>
              <a:t>processes have been analyzed step by step in order to identify </a:t>
            </a:r>
            <a:r>
              <a:rPr lang="en-GB" dirty="0" smtClean="0">
                <a:solidFill>
                  <a:schemeClr val="tx2"/>
                </a:solidFill>
              </a:rPr>
              <a:t>potential </a:t>
            </a:r>
            <a:r>
              <a:rPr lang="en-GB" dirty="0">
                <a:solidFill>
                  <a:schemeClr val="tx2"/>
                </a:solidFill>
              </a:rPr>
              <a:t>workers exposure scenarios. Special attention has been paid to the solid (by)products and the final product containing </a:t>
            </a:r>
            <a:r>
              <a:rPr lang="en-GB" dirty="0" err="1" smtClean="0">
                <a:solidFill>
                  <a:schemeClr val="tx2"/>
                </a:solidFill>
              </a:rPr>
              <a:t>nanomaterials</a:t>
            </a:r>
            <a:endParaRPr lang="en-GB" dirty="0">
              <a:solidFill>
                <a:schemeClr val="tx2"/>
              </a:solidFill>
            </a:endParaRPr>
          </a:p>
          <a:p>
            <a:pPr marL="285750" indent="-285750" algn="just">
              <a:spcAft>
                <a:spcPts val="1000"/>
              </a:spcAft>
              <a:buFont typeface="Arial" panose="020B0604020202020204" pitchFamily="34" charset="0"/>
              <a:buChar char="•"/>
            </a:pPr>
            <a:r>
              <a:rPr lang="en-GB" dirty="0" smtClean="0">
                <a:solidFill>
                  <a:schemeClr val="tx2"/>
                </a:solidFill>
              </a:rPr>
              <a:t>The </a:t>
            </a:r>
            <a:r>
              <a:rPr lang="en-GB" dirty="0">
                <a:solidFill>
                  <a:schemeClr val="tx2"/>
                </a:solidFill>
              </a:rPr>
              <a:t>hazard profile of all chemicals involved in the synthesis step (from the starting materials to the final products) has been </a:t>
            </a:r>
            <a:r>
              <a:rPr lang="en-GB" dirty="0" smtClean="0">
                <a:solidFill>
                  <a:schemeClr val="tx2"/>
                </a:solidFill>
              </a:rPr>
              <a:t>analyzed and reported</a:t>
            </a:r>
            <a:endParaRPr lang="en-GB" dirty="0">
              <a:solidFill>
                <a:schemeClr val="tx2"/>
              </a:solidFill>
            </a:endParaRPr>
          </a:p>
          <a:p>
            <a:pPr marL="285750" indent="-285750" algn="just">
              <a:spcAft>
                <a:spcPts val="1000"/>
              </a:spcAft>
              <a:buFont typeface="Arial" panose="020B0604020202020204" pitchFamily="34" charset="0"/>
              <a:buChar char="•"/>
            </a:pPr>
            <a:r>
              <a:rPr lang="en-GB" dirty="0" smtClean="0">
                <a:solidFill>
                  <a:schemeClr val="tx2"/>
                </a:solidFill>
              </a:rPr>
              <a:t>Occupational </a:t>
            </a:r>
            <a:r>
              <a:rPr lang="en-GB" dirty="0">
                <a:solidFill>
                  <a:schemeClr val="tx2"/>
                </a:solidFill>
              </a:rPr>
              <a:t>measurements: </a:t>
            </a:r>
            <a:r>
              <a:rPr lang="en-GB" dirty="0" smtClean="0">
                <a:solidFill>
                  <a:schemeClr val="tx2"/>
                </a:solidFill>
              </a:rPr>
              <a:t>Estimation </a:t>
            </a:r>
            <a:r>
              <a:rPr lang="en-GB" dirty="0">
                <a:solidFill>
                  <a:schemeClr val="tx2"/>
                </a:solidFill>
              </a:rPr>
              <a:t>of </a:t>
            </a:r>
            <a:r>
              <a:rPr lang="en-GB" dirty="0" smtClean="0">
                <a:solidFill>
                  <a:schemeClr val="tx2"/>
                </a:solidFill>
              </a:rPr>
              <a:t>aerosolized </a:t>
            </a:r>
            <a:r>
              <a:rPr lang="en-GB" dirty="0">
                <a:solidFill>
                  <a:schemeClr val="tx2"/>
                </a:solidFill>
              </a:rPr>
              <a:t>particles to which workers can be exposed to, and </a:t>
            </a:r>
            <a:r>
              <a:rPr lang="en-GB" dirty="0" smtClean="0">
                <a:solidFill>
                  <a:schemeClr val="tx2"/>
                </a:solidFill>
              </a:rPr>
              <a:t>mitigation measures at </a:t>
            </a:r>
            <a:r>
              <a:rPr lang="en-GB" dirty="0">
                <a:solidFill>
                  <a:schemeClr val="tx2"/>
                </a:solidFill>
              </a:rPr>
              <a:t>laboratory </a:t>
            </a:r>
            <a:r>
              <a:rPr lang="en-GB" dirty="0" smtClean="0">
                <a:solidFill>
                  <a:schemeClr val="tx2"/>
                </a:solidFill>
              </a:rPr>
              <a:t>scale</a:t>
            </a:r>
          </a:p>
        </p:txBody>
      </p:sp>
      <p:pic>
        <p:nvPicPr>
          <p:cNvPr id="12" name="Picture 3" descr="C:\Documents and Settings\jalbinyana\Mis documentos\COMUNICA\MATERIAL_LEITAT\logos LEITAT\leitat_petit.jpeg"/>
          <p:cNvPicPr>
            <a:picLocks noChangeAspect="1" noChangeArrowheads="1"/>
          </p:cNvPicPr>
          <p:nvPr/>
        </p:nvPicPr>
        <p:blipFill>
          <a:blip r:embed="rId2" cstate="email"/>
          <a:srcRect/>
          <a:stretch>
            <a:fillRect/>
          </a:stretch>
        </p:blipFill>
        <p:spPr bwMode="auto">
          <a:xfrm>
            <a:off x="5508104" y="188640"/>
            <a:ext cx="3522222" cy="629422"/>
          </a:xfrm>
          <a:prstGeom prst="rect">
            <a:avLst/>
          </a:prstGeom>
          <a:noFill/>
        </p:spPr>
      </p:pic>
      <p:sp>
        <p:nvSpPr>
          <p:cNvPr id="13" name="12 Rectángulo"/>
          <p:cNvSpPr/>
          <p:nvPr/>
        </p:nvSpPr>
        <p:spPr>
          <a:xfrm>
            <a:off x="251520" y="4221088"/>
            <a:ext cx="8640960" cy="1862048"/>
          </a:xfrm>
          <a:prstGeom prst="rect">
            <a:avLst/>
          </a:prstGeom>
        </p:spPr>
        <p:txBody>
          <a:bodyPr wrap="square">
            <a:spAutoFit/>
          </a:bodyPr>
          <a:lstStyle/>
          <a:p>
            <a:pPr>
              <a:spcAft>
                <a:spcPts val="1000"/>
              </a:spcAft>
            </a:pPr>
            <a:r>
              <a:rPr lang="en-US" b="1" dirty="0" smtClean="0">
                <a:solidFill>
                  <a:srgbClr val="002060"/>
                </a:solidFill>
              </a:rPr>
              <a:t>Task 6.4. </a:t>
            </a:r>
            <a:r>
              <a:rPr lang="en-GB" b="1" dirty="0">
                <a:solidFill>
                  <a:srgbClr val="002060"/>
                </a:solidFill>
              </a:rPr>
              <a:t>Evaluation of </a:t>
            </a:r>
            <a:r>
              <a:rPr lang="en-GB" b="1" dirty="0" smtClean="0">
                <a:solidFill>
                  <a:srgbClr val="002060"/>
                </a:solidFill>
              </a:rPr>
              <a:t>beneficial/competitive/sustainable </a:t>
            </a:r>
            <a:r>
              <a:rPr lang="en-GB" b="1" dirty="0">
                <a:solidFill>
                  <a:srgbClr val="002060"/>
                </a:solidFill>
              </a:rPr>
              <a:t>application fields for the emerging </a:t>
            </a:r>
            <a:r>
              <a:rPr lang="en-GB" b="1" dirty="0" err="1">
                <a:solidFill>
                  <a:srgbClr val="002060"/>
                </a:solidFill>
              </a:rPr>
              <a:t>nanoporous</a:t>
            </a:r>
            <a:r>
              <a:rPr lang="en-GB" b="1" dirty="0">
                <a:solidFill>
                  <a:srgbClr val="002060"/>
                </a:solidFill>
              </a:rPr>
              <a:t> </a:t>
            </a:r>
            <a:r>
              <a:rPr lang="en-GB" b="1" dirty="0" smtClean="0">
                <a:solidFill>
                  <a:srgbClr val="002060"/>
                </a:solidFill>
              </a:rPr>
              <a:t>materials</a:t>
            </a:r>
          </a:p>
          <a:p>
            <a:pPr marL="285750" indent="-285750" algn="just">
              <a:spcAft>
                <a:spcPts val="1000"/>
              </a:spcAft>
              <a:buFont typeface="Arial" panose="020B0604020202020204" pitchFamily="34" charset="0"/>
              <a:buChar char="•"/>
            </a:pPr>
            <a:r>
              <a:rPr lang="en-GB" dirty="0" smtClean="0">
                <a:solidFill>
                  <a:schemeClr val="tx2"/>
                </a:solidFill>
              </a:rPr>
              <a:t>Identification and segmentation of potential application fields (workshop 1)</a:t>
            </a:r>
          </a:p>
          <a:p>
            <a:pPr marL="285750" indent="-285750" algn="just">
              <a:spcAft>
                <a:spcPts val="1000"/>
              </a:spcAft>
              <a:buFont typeface="Arial" panose="020B0604020202020204" pitchFamily="34" charset="0"/>
              <a:buChar char="•"/>
            </a:pPr>
            <a:r>
              <a:rPr lang="en-GB" dirty="0" smtClean="0">
                <a:solidFill>
                  <a:schemeClr val="tx2"/>
                </a:solidFill>
              </a:rPr>
              <a:t>Economic and environmental scoring </a:t>
            </a:r>
          </a:p>
          <a:p>
            <a:pPr marL="285750" indent="-285750" algn="just">
              <a:spcAft>
                <a:spcPts val="1000"/>
              </a:spcAft>
              <a:buFont typeface="Arial" panose="020B0604020202020204" pitchFamily="34" charset="0"/>
              <a:buChar char="•"/>
            </a:pPr>
            <a:r>
              <a:rPr lang="en-GB" dirty="0" smtClean="0">
                <a:solidFill>
                  <a:schemeClr val="tx2"/>
                </a:solidFill>
              </a:rPr>
              <a:t>Scoring of technical criteria (workshop 2)</a:t>
            </a:r>
            <a:endParaRPr lang="en-US" b="1" dirty="0" smtClean="0"/>
          </a:p>
        </p:txBody>
      </p:sp>
    </p:spTree>
    <p:extLst>
      <p:ext uri="{BB962C8B-B14F-4D97-AF65-F5344CB8AC3E}">
        <p14:creationId xmlns:p14="http://schemas.microsoft.com/office/powerpoint/2010/main" xmlns="" val="3753153639"/>
      </p:ext>
    </p:extLst>
  </p:cSld>
  <p:clrMapOvr>
    <a:masterClrMapping/>
  </p:clrMapOvr>
  <p:timing>
    <p:tnLst>
      <p:par>
        <p:cTn id="1" dur="indefinite" restart="never" nodeType="tmRoot"/>
      </p:par>
    </p:tnLst>
  </p:timing>
</p:sld>
</file>

<file path=ppt/theme/theme1.xml><?xml version="1.0" encoding="utf-8"?>
<a:theme xmlns:a="http://schemas.openxmlformats.org/drawingml/2006/main" name="Conception personnalisée">
  <a:themeElements>
    <a:clrScheme name="ALISE">
      <a:dk1>
        <a:srgbClr val="CC0012"/>
      </a:dk1>
      <a:lt1>
        <a:srgbClr val="FFFFFF"/>
      </a:lt1>
      <a:dk2>
        <a:srgbClr val="464648"/>
      </a:dk2>
      <a:lt2>
        <a:srgbClr val="D2D1CA"/>
      </a:lt2>
      <a:accent1>
        <a:srgbClr val="930012"/>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36592</TotalTime>
  <Words>586</Words>
  <Application>Microsoft Office PowerPoint</Application>
  <PresentationFormat>Presentación en pantalla (4:3)</PresentationFormat>
  <Paragraphs>99</Paragraphs>
  <Slides>10</Slides>
  <Notes>4</Notes>
  <HiddenSlides>0</HiddenSlides>
  <MMClips>0</MMClips>
  <ScaleCrop>false</ScaleCrop>
  <HeadingPairs>
    <vt:vector size="6" baseType="variant">
      <vt:variant>
        <vt:lpstr>Tema</vt:lpstr>
      </vt:variant>
      <vt:variant>
        <vt:i4>1</vt:i4>
      </vt:variant>
      <vt:variant>
        <vt:lpstr>Servidores OLE incrustados</vt:lpstr>
      </vt:variant>
      <vt:variant>
        <vt:i4>0</vt:i4>
      </vt:variant>
      <vt:variant>
        <vt:lpstr>Títulos de diapositiva</vt:lpstr>
      </vt:variant>
      <vt:variant>
        <vt:i4>10</vt:i4>
      </vt:variant>
    </vt:vector>
  </HeadingPairs>
  <TitlesOfParts>
    <vt:vector size="11" baseType="lpstr">
      <vt:lpstr>Conception personnalisée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Organization</dc:title>
  <dc:creator>vjamier</dc:creator>
  <cp:lastModifiedBy>asatti</cp:lastModifiedBy>
  <cp:revision>260</cp:revision>
  <dcterms:created xsi:type="dcterms:W3CDTF">2015-05-25T09:15:26Z</dcterms:created>
  <dcterms:modified xsi:type="dcterms:W3CDTF">2018-11-07T12:42:24Z</dcterms:modified>
</cp:coreProperties>
</file>